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45" r:id="rId5"/>
    <p:sldId id="283" r:id="rId6"/>
    <p:sldId id="341" r:id="rId7"/>
    <p:sldId id="326" r:id="rId8"/>
    <p:sldId id="321" r:id="rId9"/>
    <p:sldId id="332" r:id="rId10"/>
    <p:sldId id="342" r:id="rId11"/>
    <p:sldId id="344" r:id="rId12"/>
    <p:sldId id="286" r:id="rId13"/>
    <p:sldId id="343" r:id="rId14"/>
    <p:sldId id="325" r:id="rId15"/>
    <p:sldId id="308" r:id="rId16"/>
    <p:sldId id="281"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431B7-C6AF-4CB9-9255-0D81661A9CB5}" v="1" dt="2026-01-05T16:32:35.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767" autoAdjust="0"/>
  </p:normalViewPr>
  <p:slideViewPr>
    <p:cSldViewPr snapToGrid="0">
      <p:cViewPr varScale="1">
        <p:scale>
          <a:sx n="40" d="100"/>
          <a:sy n="40" d="100"/>
        </p:scale>
        <p:origin x="1684" y="40"/>
      </p:cViewPr>
      <p:guideLst/>
    </p:cSldViewPr>
  </p:slideViewPr>
  <p:notesTextViewPr>
    <p:cViewPr>
      <p:scale>
        <a:sx n="1" d="1"/>
        <a:sy n="1" d="1"/>
      </p:scale>
      <p:origin x="0" y="0"/>
    </p:cViewPr>
  </p:notesTextViewPr>
  <p:notesViewPr>
    <p:cSldViewPr snapToGrid="0">
      <p:cViewPr varScale="1">
        <p:scale>
          <a:sx n="112" d="100"/>
          <a:sy n="112" d="100"/>
        </p:scale>
        <p:origin x="55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udlarek, Karen" userId="48538c00-b2ba-473f-af08-20b60a3a0c4e" providerId="ADAL" clId="{70FFF8FB-0DC1-407B-9544-FF671F19CCEB}"/>
    <pc:docChg chg="undo custSel modSld">
      <pc:chgData name="Skudlarek, Karen" userId="48538c00-b2ba-473f-af08-20b60a3a0c4e" providerId="ADAL" clId="{70FFF8FB-0DC1-407B-9544-FF671F19CCEB}" dt="2025-12-22T16:46:54.581" v="21" actId="20577"/>
      <pc:docMkLst>
        <pc:docMk/>
      </pc:docMkLst>
      <pc:sldChg chg="mod modShow">
        <pc:chgData name="Skudlarek, Karen" userId="48538c00-b2ba-473f-af08-20b60a3a0c4e" providerId="ADAL" clId="{70FFF8FB-0DC1-407B-9544-FF671F19CCEB}" dt="2025-12-22T16:44:16.040" v="0" actId="729"/>
        <pc:sldMkLst>
          <pc:docMk/>
          <pc:sldMk cId="3269703377" sldId="283"/>
        </pc:sldMkLst>
      </pc:sldChg>
      <pc:sldChg chg="modNotesTx">
        <pc:chgData name="Skudlarek, Karen" userId="48538c00-b2ba-473f-af08-20b60a3a0c4e" providerId="ADAL" clId="{70FFF8FB-0DC1-407B-9544-FF671F19CCEB}" dt="2025-12-22T16:46:54.581" v="21" actId="20577"/>
        <pc:sldMkLst>
          <pc:docMk/>
          <pc:sldMk cId="1856328207" sldId="308"/>
        </pc:sldMkLst>
      </pc:sldChg>
      <pc:sldChg chg="addSp delSp mod">
        <pc:chgData name="Skudlarek, Karen" userId="48538c00-b2ba-473f-af08-20b60a3a0c4e" providerId="ADAL" clId="{70FFF8FB-0DC1-407B-9544-FF671F19CCEB}" dt="2025-12-22T16:44:37.531" v="3" actId="22"/>
        <pc:sldMkLst>
          <pc:docMk/>
          <pc:sldMk cId="4197135860" sldId="321"/>
        </pc:sldMkLst>
      </pc:sldChg>
      <pc:sldChg chg="mod modShow">
        <pc:chgData name="Skudlarek, Karen" userId="48538c00-b2ba-473f-af08-20b60a3a0c4e" providerId="ADAL" clId="{70FFF8FB-0DC1-407B-9544-FF671F19CCEB}" dt="2025-12-22T16:44:19.039" v="1" actId="729"/>
        <pc:sldMkLst>
          <pc:docMk/>
          <pc:sldMk cId="1526640295" sldId="341"/>
        </pc:sldMkLst>
      </pc:sldChg>
      <pc:sldChg chg="modSp mod">
        <pc:chgData name="Skudlarek, Karen" userId="48538c00-b2ba-473f-af08-20b60a3a0c4e" providerId="ADAL" clId="{70FFF8FB-0DC1-407B-9544-FF671F19CCEB}" dt="2025-12-22T16:45:57.990" v="20"/>
        <pc:sldMkLst>
          <pc:docMk/>
          <pc:sldMk cId="1363866661" sldId="344"/>
        </pc:sldMkLst>
        <pc:spChg chg="mod">
          <ac:chgData name="Skudlarek, Karen" userId="48538c00-b2ba-473f-af08-20b60a3a0c4e" providerId="ADAL" clId="{70FFF8FB-0DC1-407B-9544-FF671F19CCEB}" dt="2025-12-22T16:45:42.789" v="17" actId="20577"/>
          <ac:spMkLst>
            <pc:docMk/>
            <pc:sldMk cId="1363866661" sldId="344"/>
            <ac:spMk id="2" creationId="{213FF7C5-1BBD-4BF0-38BA-F0F3ABF43B5F}"/>
          </ac:spMkLst>
        </pc:spChg>
        <pc:spChg chg="mod">
          <ac:chgData name="Skudlarek, Karen" userId="48538c00-b2ba-473f-af08-20b60a3a0c4e" providerId="ADAL" clId="{70FFF8FB-0DC1-407B-9544-FF671F19CCEB}" dt="2025-12-22T16:45:57.990" v="20"/>
          <ac:spMkLst>
            <pc:docMk/>
            <pc:sldMk cId="1363866661" sldId="344"/>
            <ac:spMk id="3" creationId="{209B80D8-07B3-15B6-3C43-79E0476BC821}"/>
          </ac:spMkLst>
        </pc:spChg>
      </pc:sldChg>
    </pc:docChg>
  </pc:docChgLst>
  <pc:docChgLst>
    <pc:chgData name="Rivas, Lili (TSC Student Worker)" userId="444fb529-ee84-49a1-b96f-3435b9d913e5" providerId="ADAL" clId="{45E2F406-B493-41DE-85CE-5170212D4998}"/>
    <pc:docChg chg="undo custSel addSld delSld modSld sldOrd">
      <pc:chgData name="Rivas, Lili (TSC Student Worker)" userId="444fb529-ee84-49a1-b96f-3435b9d913e5" providerId="ADAL" clId="{45E2F406-B493-41DE-85CE-5170212D4998}" dt="2025-12-17T21:39:12.597" v="1997" actId="13244"/>
      <pc:docMkLst>
        <pc:docMk/>
      </pc:docMkLst>
      <pc:sldChg chg="modSp mod">
        <pc:chgData name="Rivas, Lili (TSC Student Worker)" userId="444fb529-ee84-49a1-b96f-3435b9d913e5" providerId="ADAL" clId="{45E2F406-B493-41DE-85CE-5170212D4998}" dt="2025-12-17T17:22:12.042" v="159" actId="14100"/>
        <pc:sldMkLst>
          <pc:docMk/>
          <pc:sldMk cId="2590226790" sldId="281"/>
        </pc:sldMkLst>
        <pc:spChg chg="mod">
          <ac:chgData name="Rivas, Lili (TSC Student Worker)" userId="444fb529-ee84-49a1-b96f-3435b9d913e5" providerId="ADAL" clId="{45E2F406-B493-41DE-85CE-5170212D4998}" dt="2025-12-17T17:22:12.042" v="159" actId="14100"/>
          <ac:spMkLst>
            <pc:docMk/>
            <pc:sldMk cId="2590226790" sldId="281"/>
            <ac:spMk id="8" creationId="{5E4A8C4C-CB97-231E-A35E-7759C45C2BF5}"/>
          </ac:spMkLst>
        </pc:spChg>
      </pc:sldChg>
      <pc:sldChg chg="addSp modSp mod">
        <pc:chgData name="Rivas, Lili (TSC Student Worker)" userId="444fb529-ee84-49a1-b96f-3435b9d913e5" providerId="ADAL" clId="{45E2F406-B493-41DE-85CE-5170212D4998}" dt="2025-12-17T19:19:23.088" v="1742" actId="14100"/>
        <pc:sldMkLst>
          <pc:docMk/>
          <pc:sldMk cId="3269703377" sldId="283"/>
        </pc:sldMkLst>
        <pc:spChg chg="mod">
          <ac:chgData name="Rivas, Lili (TSC Student Worker)" userId="444fb529-ee84-49a1-b96f-3435b9d913e5" providerId="ADAL" clId="{45E2F406-B493-41DE-85CE-5170212D4998}" dt="2025-12-17T18:24:07.331" v="896" actId="20577"/>
          <ac:spMkLst>
            <pc:docMk/>
            <pc:sldMk cId="3269703377" sldId="283"/>
            <ac:spMk id="3" creationId="{B224246B-8BBF-2823-CFDA-DEA38721AF3F}"/>
          </ac:spMkLst>
        </pc:spChg>
        <pc:picChg chg="add mod">
          <ac:chgData name="Rivas, Lili (TSC Student Worker)" userId="444fb529-ee84-49a1-b96f-3435b9d913e5" providerId="ADAL" clId="{45E2F406-B493-41DE-85CE-5170212D4998}" dt="2025-12-17T19:19:23.088" v="1742" actId="14100"/>
          <ac:picMkLst>
            <pc:docMk/>
            <pc:sldMk cId="3269703377" sldId="283"/>
            <ac:picMk id="1026" creationId="{3FE9B6DF-BD0D-FE16-E5E6-9C23739B9A12}"/>
          </ac:picMkLst>
        </pc:picChg>
      </pc:sldChg>
      <pc:sldChg chg="modSp add mod">
        <pc:chgData name="Rivas, Lili (TSC Student Worker)" userId="444fb529-ee84-49a1-b96f-3435b9d913e5" providerId="ADAL" clId="{45E2F406-B493-41DE-85CE-5170212D4998}" dt="2025-12-17T17:52:04.365" v="643" actId="20577"/>
        <pc:sldMkLst>
          <pc:docMk/>
          <pc:sldMk cId="2212943416" sldId="286"/>
        </pc:sldMkLst>
        <pc:spChg chg="mod">
          <ac:chgData name="Rivas, Lili (TSC Student Worker)" userId="444fb529-ee84-49a1-b96f-3435b9d913e5" providerId="ADAL" clId="{45E2F406-B493-41DE-85CE-5170212D4998}" dt="2025-12-17T17:10:40.424" v="19" actId="20577"/>
          <ac:spMkLst>
            <pc:docMk/>
            <pc:sldMk cId="2212943416" sldId="286"/>
            <ac:spMk id="2" creationId="{4764FED0-E4F5-0717-AD05-F25F5EEB6A81}"/>
          </ac:spMkLst>
        </pc:spChg>
        <pc:spChg chg="mod">
          <ac:chgData name="Rivas, Lili (TSC Student Worker)" userId="444fb529-ee84-49a1-b96f-3435b9d913e5" providerId="ADAL" clId="{45E2F406-B493-41DE-85CE-5170212D4998}" dt="2025-12-17T17:52:04.365" v="643" actId="20577"/>
          <ac:spMkLst>
            <pc:docMk/>
            <pc:sldMk cId="2212943416" sldId="286"/>
            <ac:spMk id="3" creationId="{0D9D14EB-EDE0-2992-3671-8CC0955FBCD5}"/>
          </ac:spMkLst>
        </pc:spChg>
        <pc:spChg chg="mod">
          <ac:chgData name="Rivas, Lili (TSC Student Worker)" userId="444fb529-ee84-49a1-b96f-3435b9d913e5" providerId="ADAL" clId="{45E2F406-B493-41DE-85CE-5170212D4998}" dt="2025-12-17T17:10:51.991" v="50" actId="20577"/>
          <ac:spMkLst>
            <pc:docMk/>
            <pc:sldMk cId="2212943416" sldId="286"/>
            <ac:spMk id="4" creationId="{A05B8832-6FB0-8C26-C112-83E2E9597F2E}"/>
          </ac:spMkLst>
        </pc:spChg>
        <pc:spChg chg="mod">
          <ac:chgData name="Rivas, Lili (TSC Student Worker)" userId="444fb529-ee84-49a1-b96f-3435b9d913e5" providerId="ADAL" clId="{45E2F406-B493-41DE-85CE-5170212D4998}" dt="2025-12-17T17:36:58.032" v="292" actId="20577"/>
          <ac:spMkLst>
            <pc:docMk/>
            <pc:sldMk cId="2212943416" sldId="286"/>
            <ac:spMk id="5" creationId="{3ACEEEC1-414B-C9CF-756C-341839ECD4E1}"/>
          </ac:spMkLst>
        </pc:spChg>
        <pc:spChg chg="mod">
          <ac:chgData name="Rivas, Lili (TSC Student Worker)" userId="444fb529-ee84-49a1-b96f-3435b9d913e5" providerId="ADAL" clId="{45E2F406-B493-41DE-85CE-5170212D4998}" dt="2025-12-17T17:11:19.064" v="82" actId="20577"/>
          <ac:spMkLst>
            <pc:docMk/>
            <pc:sldMk cId="2212943416" sldId="286"/>
            <ac:spMk id="7" creationId="{0E0C89FF-B962-88CE-6C6E-41A5F95CED8F}"/>
          </ac:spMkLst>
        </pc:spChg>
      </pc:sldChg>
      <pc:sldChg chg="modSp mod">
        <pc:chgData name="Rivas, Lili (TSC Student Worker)" userId="444fb529-ee84-49a1-b96f-3435b9d913e5" providerId="ADAL" clId="{45E2F406-B493-41DE-85CE-5170212D4998}" dt="2025-12-17T21:24:56.431" v="1763" actId="20577"/>
        <pc:sldMkLst>
          <pc:docMk/>
          <pc:sldMk cId="1856328207" sldId="308"/>
        </pc:sldMkLst>
        <pc:spChg chg="mod">
          <ac:chgData name="Rivas, Lili (TSC Student Worker)" userId="444fb529-ee84-49a1-b96f-3435b9d913e5" providerId="ADAL" clId="{45E2F406-B493-41DE-85CE-5170212D4998}" dt="2025-12-17T21:24:56.431" v="1763" actId="20577"/>
          <ac:spMkLst>
            <pc:docMk/>
            <pc:sldMk cId="1856328207" sldId="308"/>
            <ac:spMk id="2" creationId="{BED8C090-B28D-197C-06EC-328A872ECFF4}"/>
          </ac:spMkLst>
        </pc:spChg>
        <pc:spChg chg="mod">
          <ac:chgData name="Rivas, Lili (TSC Student Worker)" userId="444fb529-ee84-49a1-b96f-3435b9d913e5" providerId="ADAL" clId="{45E2F406-B493-41DE-85CE-5170212D4998}" dt="2025-12-17T19:14:49.515" v="1146" actId="113"/>
          <ac:spMkLst>
            <pc:docMk/>
            <pc:sldMk cId="1856328207" sldId="308"/>
            <ac:spMk id="3" creationId="{CD0CC148-5E90-B509-84BD-1779D4E6637A}"/>
          </ac:spMkLst>
        </pc:spChg>
      </pc:sldChg>
      <pc:sldChg chg="addSp delSp modSp mod">
        <pc:chgData name="Rivas, Lili (TSC Student Worker)" userId="444fb529-ee84-49a1-b96f-3435b9d913e5" providerId="ADAL" clId="{45E2F406-B493-41DE-85CE-5170212D4998}" dt="2025-12-17T19:18:17.719" v="1741" actId="962"/>
        <pc:sldMkLst>
          <pc:docMk/>
          <pc:sldMk cId="4197135860" sldId="321"/>
        </pc:sldMkLst>
        <pc:spChg chg="mod">
          <ac:chgData name="Rivas, Lili (TSC Student Worker)" userId="444fb529-ee84-49a1-b96f-3435b9d913e5" providerId="ADAL" clId="{45E2F406-B493-41DE-85CE-5170212D4998}" dt="2025-12-17T17:51:29.240" v="638" actId="20577"/>
          <ac:spMkLst>
            <pc:docMk/>
            <pc:sldMk cId="4197135860" sldId="321"/>
            <ac:spMk id="7" creationId="{E9224F45-66E9-DF95-6E77-39F030DE40FA}"/>
          </ac:spMkLst>
        </pc:spChg>
        <pc:picChg chg="add mod">
          <ac:chgData name="Rivas, Lili (TSC Student Worker)" userId="444fb529-ee84-49a1-b96f-3435b9d913e5" providerId="ADAL" clId="{45E2F406-B493-41DE-85CE-5170212D4998}" dt="2025-12-17T19:18:17.719" v="1741" actId="962"/>
          <ac:picMkLst>
            <pc:docMk/>
            <pc:sldMk cId="4197135860" sldId="321"/>
            <ac:picMk id="3074" creationId="{9B6649E6-1993-FDF5-4FDE-778CDF128CD6}"/>
          </ac:picMkLst>
        </pc:picChg>
      </pc:sldChg>
      <pc:sldChg chg="modSp">
        <pc:chgData name="Rivas, Lili (TSC Student Worker)" userId="444fb529-ee84-49a1-b96f-3435b9d913e5" providerId="ADAL" clId="{45E2F406-B493-41DE-85CE-5170212D4998}" dt="2025-12-17T18:28:57.273" v="919" actId="13244"/>
        <pc:sldMkLst>
          <pc:docMk/>
          <pc:sldMk cId="4074172832" sldId="325"/>
        </pc:sldMkLst>
        <pc:picChg chg="mod">
          <ac:chgData name="Rivas, Lili (TSC Student Worker)" userId="444fb529-ee84-49a1-b96f-3435b9d913e5" providerId="ADAL" clId="{45E2F406-B493-41DE-85CE-5170212D4998}" dt="2025-12-17T18:28:57.273" v="919" actId="13244"/>
          <ac:picMkLst>
            <pc:docMk/>
            <pc:sldMk cId="4074172832" sldId="325"/>
            <ac:picMk id="1026" creationId="{995D64AA-2A2C-304C-5274-83B9D4E2B2D3}"/>
          </ac:picMkLst>
        </pc:picChg>
      </pc:sldChg>
      <pc:sldChg chg="modSp mod">
        <pc:chgData name="Rivas, Lili (TSC Student Worker)" userId="444fb529-ee84-49a1-b96f-3435b9d913e5" providerId="ADAL" clId="{45E2F406-B493-41DE-85CE-5170212D4998}" dt="2025-12-17T18:27:35.792" v="903" actId="962"/>
        <pc:sldMkLst>
          <pc:docMk/>
          <pc:sldMk cId="4174817294" sldId="326"/>
        </pc:sldMkLst>
        <pc:spChg chg="mod">
          <ac:chgData name="Rivas, Lili (TSC Student Worker)" userId="444fb529-ee84-49a1-b96f-3435b9d913e5" providerId="ADAL" clId="{45E2F406-B493-41DE-85CE-5170212D4998}" dt="2025-12-17T18:27:35.792" v="903" actId="962"/>
          <ac:spMkLst>
            <pc:docMk/>
            <pc:sldMk cId="4174817294" sldId="326"/>
            <ac:spMk id="4" creationId="{C3F73D81-3DD5-163C-9591-0680BD0F8188}"/>
          </ac:spMkLst>
        </pc:spChg>
      </pc:sldChg>
      <pc:sldChg chg="modSp mod">
        <pc:chgData name="Rivas, Lili (TSC Student Worker)" userId="444fb529-ee84-49a1-b96f-3435b9d913e5" providerId="ADAL" clId="{45E2F406-B493-41DE-85CE-5170212D4998}" dt="2025-12-17T17:51:12.276" v="636" actId="14100"/>
        <pc:sldMkLst>
          <pc:docMk/>
          <pc:sldMk cId="1378191019" sldId="332"/>
        </pc:sldMkLst>
        <pc:spChg chg="mod">
          <ac:chgData name="Rivas, Lili (TSC Student Worker)" userId="444fb529-ee84-49a1-b96f-3435b9d913e5" providerId="ADAL" clId="{45E2F406-B493-41DE-85CE-5170212D4998}" dt="2025-12-17T17:51:12.276" v="636" actId="14100"/>
          <ac:spMkLst>
            <pc:docMk/>
            <pc:sldMk cId="1378191019" sldId="332"/>
            <ac:spMk id="3" creationId="{B224246B-8BBF-2823-CFDA-DEA38721AF3F}"/>
          </ac:spMkLst>
        </pc:spChg>
      </pc:sldChg>
      <pc:sldChg chg="addSp modSp mod">
        <pc:chgData name="Rivas, Lili (TSC Student Worker)" userId="444fb529-ee84-49a1-b96f-3435b9d913e5" providerId="ADAL" clId="{45E2F406-B493-41DE-85CE-5170212D4998}" dt="2025-12-17T19:18:08.157" v="1738" actId="962"/>
        <pc:sldMkLst>
          <pc:docMk/>
          <pc:sldMk cId="1526640295" sldId="341"/>
        </pc:sldMkLst>
        <pc:spChg chg="mod">
          <ac:chgData name="Rivas, Lili (TSC Student Worker)" userId="444fb529-ee84-49a1-b96f-3435b9d913e5" providerId="ADAL" clId="{45E2F406-B493-41DE-85CE-5170212D4998}" dt="2025-12-17T18:16:15.575" v="713" actId="20577"/>
          <ac:spMkLst>
            <pc:docMk/>
            <pc:sldMk cId="1526640295" sldId="341"/>
            <ac:spMk id="3" creationId="{87BD2C9C-E095-B15F-5817-1801EC5CFEB2}"/>
          </ac:spMkLst>
        </pc:spChg>
        <pc:spChg chg="mod">
          <ac:chgData name="Rivas, Lili (TSC Student Worker)" userId="444fb529-ee84-49a1-b96f-3435b9d913e5" providerId="ADAL" clId="{45E2F406-B493-41DE-85CE-5170212D4998}" dt="2025-12-17T18:27:37.908" v="905" actId="962"/>
          <ac:spMkLst>
            <pc:docMk/>
            <pc:sldMk cId="1526640295" sldId="341"/>
            <ac:spMk id="4" creationId="{FF50AB50-0B8F-6C11-B573-83207CB20EE3}"/>
          </ac:spMkLst>
        </pc:spChg>
        <pc:picChg chg="add mod">
          <ac:chgData name="Rivas, Lili (TSC Student Worker)" userId="444fb529-ee84-49a1-b96f-3435b9d913e5" providerId="ADAL" clId="{45E2F406-B493-41DE-85CE-5170212D4998}" dt="2025-12-17T19:18:08.157" v="1738" actId="962"/>
          <ac:picMkLst>
            <pc:docMk/>
            <pc:sldMk cId="1526640295" sldId="341"/>
            <ac:picMk id="2050" creationId="{45F6C850-0950-490D-4484-0D806E26DBE2}"/>
          </ac:picMkLst>
        </pc:picChg>
      </pc:sldChg>
      <pc:sldChg chg="modSp mod">
        <pc:chgData name="Rivas, Lili (TSC Student Worker)" userId="444fb529-ee84-49a1-b96f-3435b9d913e5" providerId="ADAL" clId="{45E2F406-B493-41DE-85CE-5170212D4998}" dt="2025-12-17T18:28:09.076" v="912" actId="1076"/>
        <pc:sldMkLst>
          <pc:docMk/>
          <pc:sldMk cId="3857808398" sldId="342"/>
        </pc:sldMkLst>
        <pc:spChg chg="mod">
          <ac:chgData name="Rivas, Lili (TSC Student Worker)" userId="444fb529-ee84-49a1-b96f-3435b9d913e5" providerId="ADAL" clId="{45E2F406-B493-41DE-85CE-5170212D4998}" dt="2025-12-17T17:42:56.409" v="422" actId="20577"/>
          <ac:spMkLst>
            <pc:docMk/>
            <pc:sldMk cId="3857808398" sldId="342"/>
            <ac:spMk id="7" creationId="{9A851962-943D-B89C-8E12-EA68FF2C8076}"/>
          </ac:spMkLst>
        </pc:spChg>
        <pc:picChg chg="mod ord">
          <ac:chgData name="Rivas, Lili (TSC Student Worker)" userId="444fb529-ee84-49a1-b96f-3435b9d913e5" providerId="ADAL" clId="{45E2F406-B493-41DE-85CE-5170212D4998}" dt="2025-12-17T18:28:02.338" v="910" actId="1076"/>
          <ac:picMkLst>
            <pc:docMk/>
            <pc:sldMk cId="3857808398" sldId="342"/>
            <ac:picMk id="4" creationId="{4319451C-CB6B-34F7-7956-963BBAE21A83}"/>
          </ac:picMkLst>
        </pc:picChg>
        <pc:picChg chg="mod ord">
          <ac:chgData name="Rivas, Lili (TSC Student Worker)" userId="444fb529-ee84-49a1-b96f-3435b9d913e5" providerId="ADAL" clId="{45E2F406-B493-41DE-85CE-5170212D4998}" dt="2025-12-17T18:28:09.076" v="912" actId="1076"/>
          <ac:picMkLst>
            <pc:docMk/>
            <pc:sldMk cId="3857808398" sldId="342"/>
            <ac:picMk id="8" creationId="{CA67B554-3706-8C87-D867-39970AFBF499}"/>
          </ac:picMkLst>
        </pc:picChg>
      </pc:sldChg>
      <pc:sldChg chg="addSp delSp modSp add mod ord">
        <pc:chgData name="Rivas, Lili (TSC Student Worker)" userId="444fb529-ee84-49a1-b96f-3435b9d913e5" providerId="ADAL" clId="{45E2F406-B493-41DE-85CE-5170212D4998}" dt="2025-12-17T21:39:12.597" v="1997" actId="13244"/>
        <pc:sldMkLst>
          <pc:docMk/>
          <pc:sldMk cId="1563009158" sldId="343"/>
        </pc:sldMkLst>
        <pc:spChg chg="mod">
          <ac:chgData name="Rivas, Lili (TSC Student Worker)" userId="444fb529-ee84-49a1-b96f-3435b9d913e5" providerId="ADAL" clId="{45E2F406-B493-41DE-85CE-5170212D4998}" dt="2025-12-17T17:12:33.635" v="109" actId="20577"/>
          <ac:spMkLst>
            <pc:docMk/>
            <pc:sldMk cId="1563009158" sldId="343"/>
            <ac:spMk id="2" creationId="{9BA244D6-5AE8-E7C2-90D5-99E8849657C9}"/>
          </ac:spMkLst>
        </pc:spChg>
        <pc:spChg chg="mod">
          <ac:chgData name="Rivas, Lili (TSC Student Worker)" userId="444fb529-ee84-49a1-b96f-3435b9d913e5" providerId="ADAL" clId="{45E2F406-B493-41DE-85CE-5170212D4998}" dt="2025-12-17T17:35:55.452" v="273" actId="20577"/>
          <ac:spMkLst>
            <pc:docMk/>
            <pc:sldMk cId="1563009158" sldId="343"/>
            <ac:spMk id="7" creationId="{29330D5A-E9B1-2A29-63D6-2E689082A2D6}"/>
          </ac:spMkLst>
        </pc:spChg>
        <pc:picChg chg="add mod">
          <ac:chgData name="Rivas, Lili (TSC Student Worker)" userId="444fb529-ee84-49a1-b96f-3435b9d913e5" providerId="ADAL" clId="{45E2F406-B493-41DE-85CE-5170212D4998}" dt="2025-12-17T21:39:12.597" v="1997" actId="13244"/>
          <ac:picMkLst>
            <pc:docMk/>
            <pc:sldMk cId="1563009158" sldId="343"/>
            <ac:picMk id="1026" creationId="{F746BA3D-D950-ACDA-D5B9-3FF823CC9E42}"/>
          </ac:picMkLst>
        </pc:picChg>
      </pc:sldChg>
      <pc:sldChg chg="addSp modSp add mod ord">
        <pc:chgData name="Rivas, Lili (TSC Student Worker)" userId="444fb529-ee84-49a1-b96f-3435b9d913e5" providerId="ADAL" clId="{45E2F406-B493-41DE-85CE-5170212D4998}" dt="2025-12-17T21:23:17.287" v="1752" actId="14861"/>
        <pc:sldMkLst>
          <pc:docMk/>
          <pc:sldMk cId="1363866661" sldId="344"/>
        </pc:sldMkLst>
        <pc:spChg chg="mod">
          <ac:chgData name="Rivas, Lili (TSC Student Worker)" userId="444fb529-ee84-49a1-b96f-3435b9d913e5" providerId="ADAL" clId="{45E2F406-B493-41DE-85CE-5170212D4998}" dt="2025-12-17T17:13:22.708" v="120" actId="20577"/>
          <ac:spMkLst>
            <pc:docMk/>
            <pc:sldMk cId="1363866661" sldId="344"/>
            <ac:spMk id="2" creationId="{213FF7C5-1BBD-4BF0-38BA-F0F3ABF43B5F}"/>
          </ac:spMkLst>
        </pc:spChg>
        <pc:spChg chg="mod">
          <ac:chgData name="Rivas, Lili (TSC Student Worker)" userId="444fb529-ee84-49a1-b96f-3435b9d913e5" providerId="ADAL" clId="{45E2F406-B493-41DE-85CE-5170212D4998}" dt="2025-12-17T17:54:33.115" v="670" actId="20577"/>
          <ac:spMkLst>
            <pc:docMk/>
            <pc:sldMk cId="1363866661" sldId="344"/>
            <ac:spMk id="3" creationId="{209B80D8-07B3-15B6-3C43-79E0476BC821}"/>
          </ac:spMkLst>
        </pc:spChg>
        <pc:picChg chg="add mod ord">
          <ac:chgData name="Rivas, Lili (TSC Student Worker)" userId="444fb529-ee84-49a1-b96f-3435b9d913e5" providerId="ADAL" clId="{45E2F406-B493-41DE-85CE-5170212D4998}" dt="2025-12-17T18:28:26.572" v="913" actId="13244"/>
          <ac:picMkLst>
            <pc:docMk/>
            <pc:sldMk cId="1363866661" sldId="344"/>
            <ac:picMk id="7" creationId="{FE960088-A37B-4C7F-06DD-6FAAD1872A28}"/>
          </ac:picMkLst>
        </pc:picChg>
        <pc:picChg chg="add mod ord">
          <ac:chgData name="Rivas, Lili (TSC Student Worker)" userId="444fb529-ee84-49a1-b96f-3435b9d913e5" providerId="ADAL" clId="{45E2F406-B493-41DE-85CE-5170212D4998}" dt="2025-12-17T21:23:17.287" v="1752" actId="14861"/>
          <ac:picMkLst>
            <pc:docMk/>
            <pc:sldMk cId="1363866661" sldId="344"/>
            <ac:picMk id="8" creationId="{3C58F455-F75C-192F-0D89-EFFD989F8BA4}"/>
          </ac:picMkLst>
        </pc:picChg>
        <pc:cxnChg chg="add mod ord">
          <ac:chgData name="Rivas, Lili (TSC Student Worker)" userId="444fb529-ee84-49a1-b96f-3435b9d913e5" providerId="ADAL" clId="{45E2F406-B493-41DE-85CE-5170212D4998}" dt="2025-12-17T18:28:31.433" v="916" actId="962"/>
          <ac:cxnSpMkLst>
            <pc:docMk/>
            <pc:sldMk cId="1363866661" sldId="344"/>
            <ac:cxnSpMk id="10" creationId="{0F7E6414-B833-170B-8CD6-4FBC58C52956}"/>
          </ac:cxnSpMkLst>
        </pc:cxnChg>
      </pc:sldChg>
      <pc:sldChg chg="addSp delSp modSp add mod">
        <pc:chgData name="Rivas, Lili (TSC Student Worker)" userId="444fb529-ee84-49a1-b96f-3435b9d913e5" providerId="ADAL" clId="{45E2F406-B493-41DE-85CE-5170212D4998}" dt="2025-12-17T19:15:08.430" v="1147" actId="962"/>
        <pc:sldMkLst>
          <pc:docMk/>
          <pc:sldMk cId="694743786" sldId="345"/>
        </pc:sldMkLst>
        <pc:spChg chg="mod">
          <ac:chgData name="Rivas, Lili (TSC Student Worker)" userId="444fb529-ee84-49a1-b96f-3435b9d913e5" providerId="ADAL" clId="{45E2F406-B493-41DE-85CE-5170212D4998}" dt="2025-12-17T19:04:53.498" v="1063" actId="27636"/>
          <ac:spMkLst>
            <pc:docMk/>
            <pc:sldMk cId="694743786" sldId="345"/>
            <ac:spMk id="2" creationId="{BA9872D5-2431-6A87-9245-0FD8F5773776}"/>
          </ac:spMkLst>
        </pc:spChg>
        <pc:picChg chg="add mod">
          <ac:chgData name="Rivas, Lili (TSC Student Worker)" userId="444fb529-ee84-49a1-b96f-3435b9d913e5" providerId="ADAL" clId="{45E2F406-B493-41DE-85CE-5170212D4998}" dt="2025-12-17T19:15:08.430" v="1147" actId="962"/>
          <ac:picMkLst>
            <pc:docMk/>
            <pc:sldMk cId="694743786" sldId="345"/>
            <ac:picMk id="4102" creationId="{034BFD74-4D33-64E5-B667-93DEA63A019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91952-4FF8-221F-BC5E-31B92E997F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41D60-8D46-3B0F-859A-6183379739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BE144-7F52-4F2F-9CA4-84EDA4149C6C}" type="datetimeFigureOut">
              <a:rPr lang="en-US" smtClean="0"/>
              <a:t>1/5/2026</a:t>
            </a:fld>
            <a:endParaRPr lang="en-US"/>
          </a:p>
        </p:txBody>
      </p:sp>
      <p:sp>
        <p:nvSpPr>
          <p:cNvPr id="4" name="Footer Placeholder 3">
            <a:extLst>
              <a:ext uri="{FF2B5EF4-FFF2-40B4-BE49-F238E27FC236}">
                <a16:creationId xmlns:a16="http://schemas.microsoft.com/office/drawing/2014/main" id="{D0AE3AEE-6F9E-0239-9C53-C775E8561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13EAB-A778-43E3-C893-A810834E71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1035E6-F876-4DBA-9A04-585326E32CDC}" type="slidenum">
              <a:rPr lang="en-US" smtClean="0"/>
              <a:t>‹#›</a:t>
            </a:fld>
            <a:endParaRPr lang="en-US"/>
          </a:p>
        </p:txBody>
      </p:sp>
    </p:spTree>
    <p:extLst>
      <p:ext uri="{BB962C8B-B14F-4D97-AF65-F5344CB8AC3E}">
        <p14:creationId xmlns:p14="http://schemas.microsoft.com/office/powerpoint/2010/main" val="34182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F8EA-891C-417B-BD77-EAFCB710644A}"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7917F-C86F-4D82-8C06-39BD1D0A88E0}" type="slidenum">
              <a:rPr lang="en-US" smtClean="0"/>
              <a:t>‹#›</a:t>
            </a:fld>
            <a:endParaRPr lang="en-US"/>
          </a:p>
        </p:txBody>
      </p:sp>
    </p:spTree>
    <p:extLst>
      <p:ext uri="{BB962C8B-B14F-4D97-AF65-F5344CB8AC3E}">
        <p14:creationId xmlns:p14="http://schemas.microsoft.com/office/powerpoint/2010/main" val="207982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Accessible PowerPoint Presentations. This workshop assumes that you have reviewed the accessible colors and accessible images workshops.</a:t>
            </a:r>
          </a:p>
          <a:p>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a:t>
            </a:fld>
            <a:endParaRPr lang="en-US"/>
          </a:p>
        </p:txBody>
      </p:sp>
    </p:spTree>
    <p:extLst>
      <p:ext uri="{BB962C8B-B14F-4D97-AF65-F5344CB8AC3E}">
        <p14:creationId xmlns:p14="http://schemas.microsoft.com/office/powerpoint/2010/main" val="24846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this checklist to make sure that you’re meeting the accessibility requirements for PowerPoint presentations.</a:t>
            </a:r>
          </a:p>
        </p:txBody>
      </p:sp>
      <p:sp>
        <p:nvSpPr>
          <p:cNvPr id="4" name="Slide Number Placeholder 3"/>
          <p:cNvSpPr>
            <a:spLocks noGrp="1"/>
          </p:cNvSpPr>
          <p:nvPr>
            <p:ph type="sldNum" sz="quarter" idx="5"/>
          </p:nvPr>
        </p:nvSpPr>
        <p:spPr/>
        <p:txBody>
          <a:bodyPr/>
          <a:lstStyle/>
          <a:p>
            <a:fld id="{E357917F-C86F-4D82-8C06-39BD1D0A88E0}" type="slidenum">
              <a:rPr lang="en-US" smtClean="0"/>
              <a:t>12</a:t>
            </a:fld>
            <a:endParaRPr lang="en-US"/>
          </a:p>
        </p:txBody>
      </p:sp>
    </p:spTree>
    <p:extLst>
      <p:ext uri="{BB962C8B-B14F-4D97-AF65-F5344CB8AC3E}">
        <p14:creationId xmlns:p14="http://schemas.microsoft.com/office/powerpoint/2010/main" val="120244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please, check out the other workshops related to accessibility.</a:t>
            </a:r>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13</a:t>
            </a:fld>
            <a:endParaRPr lang="en-US"/>
          </a:p>
        </p:txBody>
      </p:sp>
    </p:spTree>
    <p:extLst>
      <p:ext uri="{BB962C8B-B14F-4D97-AF65-F5344CB8AC3E}">
        <p14:creationId xmlns:p14="http://schemas.microsoft.com/office/powerpoint/2010/main" val="38377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a file doesn’t have a title, its filename will be used instead. Filenames often include acronyms or abbreviations, which can be confusing when read by a screen reader. To ensure accessibility, every file—such as Word documents, PowerPoint presentations, Excel spreadsheets, and PDFs—must have a proper title. </a:t>
            </a:r>
            <a:r>
              <a:rPr lang="en-US" dirty="0"/>
              <a:t>Click File &gt; Info and include a title. </a:t>
            </a:r>
          </a:p>
          <a:p>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4</a:t>
            </a:fld>
            <a:endParaRPr lang="en-US"/>
          </a:p>
        </p:txBody>
      </p:sp>
    </p:spTree>
    <p:extLst>
      <p:ext uri="{BB962C8B-B14F-4D97-AF65-F5344CB8AC3E}">
        <p14:creationId xmlns:p14="http://schemas.microsoft.com/office/powerpoint/2010/main" val="231797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When creating accessible PowerPoint slides, it’s important to ensure every slide has a unique title. Screen readers use slide titles to help users navigate quickly through a presentation. The first slide title is treated as a Heading 1, and all remaining slide titles are treated as Heading 2s by screen readers.</a:t>
            </a:r>
          </a:p>
          <a:p>
            <a:pPr fontAlgn="t"/>
            <a:r>
              <a:rPr lang="en-US" sz="1200" b="0" i="0" kern="1200" dirty="0">
                <a:solidFill>
                  <a:schemeClr val="tx1"/>
                </a:solidFill>
                <a:effectLst/>
                <a:latin typeface="+mn-lt"/>
                <a:ea typeface="+mn-ea"/>
                <a:cs typeface="+mn-cs"/>
              </a:rPr>
              <a:t>If a slide doesn’t need a visible title—for example, a slide with only an image or a chart—you should still include a title for accessibility purposes. In this case, use the </a:t>
            </a:r>
            <a:r>
              <a:rPr lang="en-US" sz="1200" b="1" i="0" kern="1200" dirty="0">
                <a:solidFill>
                  <a:schemeClr val="tx1"/>
                </a:solidFill>
                <a:effectLst/>
                <a:latin typeface="+mn-lt"/>
                <a:ea typeface="+mn-ea"/>
                <a:cs typeface="+mn-cs"/>
              </a:rPr>
              <a:t>Hidden Title</a:t>
            </a:r>
            <a:r>
              <a:rPr lang="en-US" sz="1200" b="0" i="0" kern="1200" dirty="0">
                <a:solidFill>
                  <a:schemeClr val="tx1"/>
                </a:solidFill>
                <a:effectLst/>
                <a:latin typeface="+mn-lt"/>
                <a:ea typeface="+mn-ea"/>
                <a:cs typeface="+mn-cs"/>
              </a:rPr>
              <a:t> feature. This keeps the title visually out of the way but ensures screen readers can still identify and announce it, maintaining proper navigation and accessibility.</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5</a:t>
            </a:fld>
            <a:endParaRPr lang="en-US"/>
          </a:p>
        </p:txBody>
      </p:sp>
    </p:spTree>
    <p:extLst>
      <p:ext uri="{BB962C8B-B14F-4D97-AF65-F5344CB8AC3E}">
        <p14:creationId xmlns:p14="http://schemas.microsoft.com/office/powerpoint/2010/main" val="188961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When working on reading order in PowerPoint, start by grouping related objects into logical units—especially for complex diagrams or illustrations. This is important because screen readers can read grouped objects as a single unit instead of announcing every individual element, which makes navigation much easier for users.</a:t>
            </a:r>
          </a:p>
          <a:p>
            <a:pPr fontAlgn="t"/>
            <a:r>
              <a:rPr lang="en-US" sz="1200" b="0" i="0" kern="1200" dirty="0">
                <a:solidFill>
                  <a:schemeClr val="tx1"/>
                </a:solidFill>
                <a:effectLst/>
                <a:latin typeface="+mn-lt"/>
                <a:ea typeface="+mn-ea"/>
                <a:cs typeface="+mn-cs"/>
              </a:rPr>
              <a:t>Next, remember that reading order is determined by the sequence in which objects are added to the slide. If you insert items in a random order, the screen reader will follow that same sequence, which can confuse users. Always check and correct the order if necessary.</a:t>
            </a:r>
          </a:p>
          <a:p>
            <a:pPr fontAlgn="t"/>
            <a:r>
              <a:rPr lang="en-US" sz="1200" b="0" i="0" kern="1200" dirty="0">
                <a:solidFill>
                  <a:schemeClr val="tx1"/>
                </a:solidFill>
                <a:effectLst/>
                <a:latin typeface="+mn-lt"/>
                <a:ea typeface="+mn-ea"/>
                <a:cs typeface="+mn-cs"/>
              </a:rPr>
              <a:t>To do this, use the </a:t>
            </a:r>
            <a:r>
              <a:rPr lang="en-US" sz="1200" b="1" i="0" kern="1200" dirty="0">
                <a:solidFill>
                  <a:schemeClr val="tx1"/>
                </a:solidFill>
                <a:effectLst/>
                <a:latin typeface="+mn-lt"/>
                <a:ea typeface="+mn-ea"/>
                <a:cs typeface="+mn-cs"/>
              </a:rPr>
              <a:t>Reading Order Pane</a:t>
            </a:r>
            <a:r>
              <a:rPr lang="en-US" sz="1200" b="0" i="0" kern="1200" dirty="0">
                <a:solidFill>
                  <a:schemeClr val="tx1"/>
                </a:solidFill>
                <a:effectLst/>
                <a:latin typeface="+mn-lt"/>
                <a:ea typeface="+mn-ea"/>
                <a:cs typeface="+mn-cs"/>
              </a:rPr>
              <a:t> or the </a:t>
            </a:r>
            <a:r>
              <a:rPr lang="en-US" sz="1200" b="1" i="0" kern="1200" dirty="0">
                <a:solidFill>
                  <a:schemeClr val="tx1"/>
                </a:solidFill>
                <a:effectLst/>
                <a:latin typeface="+mn-lt"/>
                <a:ea typeface="+mn-ea"/>
                <a:cs typeface="+mn-cs"/>
              </a:rPr>
              <a:t>Selection Pane</a:t>
            </a:r>
            <a:r>
              <a:rPr lang="en-US" sz="1200" b="0" i="0" kern="1200" dirty="0">
                <a:solidFill>
                  <a:schemeClr val="tx1"/>
                </a:solidFill>
                <a:effectLst/>
                <a:latin typeface="+mn-lt"/>
                <a:ea typeface="+mn-ea"/>
                <a:cs typeface="+mn-cs"/>
              </a:rPr>
              <a:t>. These tools allow you to review and adjust the order in which objects will be read by assistive technologies. Ensuring a logical reading order is critical for accessibility and helps users understand the content in the intended flow.</a:t>
            </a:r>
          </a:p>
          <a:p>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6</a:t>
            </a:fld>
            <a:endParaRPr lang="en-US"/>
          </a:p>
        </p:txBody>
      </p:sp>
    </p:spTree>
    <p:extLst>
      <p:ext uri="{BB962C8B-B14F-4D97-AF65-F5344CB8AC3E}">
        <p14:creationId xmlns:p14="http://schemas.microsoft.com/office/powerpoint/2010/main" val="186880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78023-F504-CE44-0A67-95C5BEC05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A791A-A593-3C04-6162-0F41117A6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094C8-9F21-5ED0-A650-5B9B9435DECE}"/>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The Reading Order Pane is a key tool for checking and fixing accessibility in PowerPoint. To access it, go to </a:t>
            </a:r>
            <a:r>
              <a:rPr lang="en-US" sz="1200" b="1" i="0" kern="1200" dirty="0">
                <a:solidFill>
                  <a:schemeClr val="tx1"/>
                </a:solidFill>
                <a:effectLst/>
                <a:latin typeface="+mn-lt"/>
                <a:ea typeface="+mn-ea"/>
                <a:cs typeface="+mn-cs"/>
              </a:rPr>
              <a:t>Review &gt; Check Accessibility &gt; Reading Order Pane</a:t>
            </a:r>
            <a:r>
              <a:rPr lang="en-US" sz="1200" b="0" i="0" kern="1200" dirty="0">
                <a:solidFill>
                  <a:schemeClr val="tx1"/>
                </a:solidFill>
                <a:effectLst/>
                <a:latin typeface="+mn-lt"/>
                <a:ea typeface="+mn-ea"/>
                <a:cs typeface="+mn-cs"/>
              </a:rPr>
              <a:t>. This pane shows the order in which screen readers will read the content on your slide, starting from the top and moving down.</a:t>
            </a:r>
          </a:p>
          <a:p>
            <a:pPr fontAlgn="t"/>
            <a:r>
              <a:rPr lang="en-US" sz="1200" b="0" i="0" kern="1200" dirty="0">
                <a:solidFill>
                  <a:schemeClr val="tx1"/>
                </a:solidFill>
                <a:effectLst/>
                <a:latin typeface="+mn-lt"/>
                <a:ea typeface="+mn-ea"/>
                <a:cs typeface="+mn-cs"/>
              </a:rPr>
              <a:t>When reviewing the reading order, make sure it follows a logical sequence that matches how you want the content to be understood. If you see decorative elements—such as shapes or images that don’t convey meaning—mark them as decorative by unchecking the decorative option. This prevents screen readers from announcing unnecessary items.</a:t>
            </a:r>
          </a:p>
          <a:p>
            <a:endParaRPr lang="en-US" dirty="0"/>
          </a:p>
        </p:txBody>
      </p:sp>
      <p:sp>
        <p:nvSpPr>
          <p:cNvPr id="4" name="Slide Number Placeholder 3">
            <a:extLst>
              <a:ext uri="{FF2B5EF4-FFF2-40B4-BE49-F238E27FC236}">
                <a16:creationId xmlns:a16="http://schemas.microsoft.com/office/drawing/2014/main" id="{12AC9451-BDCD-83F5-8551-432CAC57A20A}"/>
              </a:ext>
            </a:extLst>
          </p:cNvPr>
          <p:cNvSpPr>
            <a:spLocks noGrp="1"/>
          </p:cNvSpPr>
          <p:nvPr>
            <p:ph type="sldNum" sz="quarter" idx="5"/>
          </p:nvPr>
        </p:nvSpPr>
        <p:spPr/>
        <p:txBody>
          <a:bodyPr/>
          <a:lstStyle/>
          <a:p>
            <a:fld id="{E357917F-C86F-4D82-8C06-39BD1D0A88E0}" type="slidenum">
              <a:rPr lang="en-US" smtClean="0"/>
              <a:t>7</a:t>
            </a:fld>
            <a:endParaRPr lang="en-US"/>
          </a:p>
        </p:txBody>
      </p:sp>
    </p:spTree>
    <p:extLst>
      <p:ext uri="{BB962C8B-B14F-4D97-AF65-F5344CB8AC3E}">
        <p14:creationId xmlns:p14="http://schemas.microsoft.com/office/powerpoint/2010/main" val="233684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 Reading Order Pane is the preferred method, the Selection Pane can be used to verify reading order. Keep in mind that it is read bottom up. The Selection Pane is also used to lock or hide objects on a PowerPoint slide.</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8</a:t>
            </a:fld>
            <a:endParaRPr lang="en-US"/>
          </a:p>
        </p:txBody>
      </p:sp>
    </p:spTree>
    <p:extLst>
      <p:ext uri="{BB962C8B-B14F-4D97-AF65-F5344CB8AC3E}">
        <p14:creationId xmlns:p14="http://schemas.microsoft.com/office/powerpoint/2010/main" val="126357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When presenting live in PowerPoint, there are two key features to improve accessibility: </a:t>
            </a:r>
            <a:r>
              <a:rPr lang="en-US" sz="1200" b="1" i="0" kern="1200" dirty="0">
                <a:solidFill>
                  <a:schemeClr val="tx1"/>
                </a:solidFill>
                <a:effectLst/>
                <a:latin typeface="+mn-lt"/>
                <a:ea typeface="+mn-ea"/>
                <a:cs typeface="+mn-cs"/>
              </a:rPr>
              <a:t>PowerPoint Live</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Live Captions</a:t>
            </a:r>
            <a:r>
              <a:rPr lang="en-US" sz="1200" b="0" i="0" kern="1200" dirty="0">
                <a:solidFill>
                  <a:schemeClr val="tx1"/>
                </a:solidFill>
                <a:effectLst/>
                <a:latin typeface="+mn-lt"/>
                <a:ea typeface="+mn-ea"/>
                <a:cs typeface="+mn-cs"/>
              </a:rPr>
              <a:t>.</a:t>
            </a:r>
          </a:p>
          <a:p>
            <a:pPr fontAlgn="t"/>
            <a:r>
              <a:rPr lang="en-US" sz="1200" b="0" i="0" kern="1200" dirty="0">
                <a:solidFill>
                  <a:schemeClr val="tx1"/>
                </a:solidFill>
                <a:effectLst/>
                <a:latin typeface="+mn-lt"/>
                <a:ea typeface="+mn-ea"/>
                <a:cs typeface="+mn-cs"/>
              </a:rPr>
              <a:t>First, </a:t>
            </a:r>
            <a:r>
              <a:rPr lang="en-US" sz="1200" b="1" i="0" kern="1200" dirty="0">
                <a:solidFill>
                  <a:schemeClr val="tx1"/>
                </a:solidFill>
                <a:effectLst/>
                <a:latin typeface="+mn-lt"/>
                <a:ea typeface="+mn-ea"/>
                <a:cs typeface="+mn-cs"/>
              </a:rPr>
              <a:t>PowerPoint Live</a:t>
            </a:r>
            <a:r>
              <a:rPr lang="en-US" sz="1200" b="0" i="0" kern="1200" dirty="0">
                <a:solidFill>
                  <a:schemeClr val="tx1"/>
                </a:solidFill>
                <a:effectLst/>
                <a:latin typeface="+mn-lt"/>
                <a:ea typeface="+mn-ea"/>
                <a:cs typeface="+mn-cs"/>
              </a:rPr>
              <a:t> integrates presentation capabilities with the collaboration features of Microsoft Teams. It allows users to choose whether to turn captions on or off during the presentation. To use this feature in a Teams meeting, select </a:t>
            </a:r>
            <a:r>
              <a:rPr lang="en-US" sz="1200" b="1" i="0" kern="1200" dirty="0">
                <a:solidFill>
                  <a:schemeClr val="tx1"/>
                </a:solidFill>
                <a:effectLst/>
                <a:latin typeface="+mn-lt"/>
                <a:ea typeface="+mn-ea"/>
                <a:cs typeface="+mn-cs"/>
              </a:rPr>
              <a:t>Share</a:t>
            </a:r>
            <a:r>
              <a:rPr lang="en-US" sz="1200" b="0" i="0" kern="1200" dirty="0">
                <a:solidFill>
                  <a:schemeClr val="tx1"/>
                </a:solidFill>
                <a:effectLst/>
                <a:latin typeface="+mn-lt"/>
                <a:ea typeface="+mn-ea"/>
                <a:cs typeface="+mn-cs"/>
              </a:rPr>
              <a:t>, then go to the </a:t>
            </a:r>
            <a:r>
              <a:rPr lang="en-US" sz="1200" b="1" i="0" kern="1200" dirty="0">
                <a:solidFill>
                  <a:schemeClr val="tx1"/>
                </a:solidFill>
                <a:effectLst/>
                <a:latin typeface="+mn-lt"/>
                <a:ea typeface="+mn-ea"/>
                <a:cs typeface="+mn-cs"/>
              </a:rPr>
              <a:t>PowerPoint Live</a:t>
            </a:r>
            <a:r>
              <a:rPr lang="en-US" sz="1200" b="0" i="0" kern="1200" dirty="0">
                <a:solidFill>
                  <a:schemeClr val="tx1"/>
                </a:solidFill>
                <a:effectLst/>
                <a:latin typeface="+mn-lt"/>
                <a:ea typeface="+mn-ea"/>
                <a:cs typeface="+mn-cs"/>
              </a:rPr>
              <a:t> section, and choose your file. This makes it easier for participants to follow along and interact with the content.</a:t>
            </a:r>
          </a:p>
          <a:p>
            <a:pPr fontAlgn="t"/>
            <a:r>
              <a:rPr lang="en-US" sz="1200" b="0" i="0" kern="1200" dirty="0">
                <a:solidFill>
                  <a:schemeClr val="tx1"/>
                </a:solidFill>
                <a:effectLst/>
                <a:latin typeface="+mn-lt"/>
                <a:ea typeface="+mn-ea"/>
                <a:cs typeface="+mn-cs"/>
              </a:rPr>
              <a:t>Second, </a:t>
            </a:r>
            <a:r>
              <a:rPr lang="en-US" sz="1200" b="1" i="0" kern="1200" dirty="0">
                <a:solidFill>
                  <a:schemeClr val="tx1"/>
                </a:solidFill>
                <a:effectLst/>
                <a:latin typeface="+mn-lt"/>
                <a:ea typeface="+mn-ea"/>
                <a:cs typeface="+mn-cs"/>
              </a:rPr>
              <a:t>Live Captions</a:t>
            </a:r>
            <a:r>
              <a:rPr lang="en-US" sz="1200" b="0" i="0" kern="1200" dirty="0">
                <a:solidFill>
                  <a:schemeClr val="tx1"/>
                </a:solidFill>
                <a:effectLst/>
                <a:latin typeface="+mn-lt"/>
                <a:ea typeface="+mn-ea"/>
                <a:cs typeface="+mn-cs"/>
              </a:rPr>
              <a:t> ensure that everyone sees captions during the presentation. End users cannot turn off the captions. To enable this, use the desktop version of PowerPoint and click </a:t>
            </a:r>
            <a:r>
              <a:rPr lang="en-US" sz="1200" b="1" i="0" kern="1200" dirty="0">
                <a:solidFill>
                  <a:schemeClr val="tx1"/>
                </a:solidFill>
                <a:effectLst/>
                <a:latin typeface="+mn-lt"/>
                <a:ea typeface="+mn-ea"/>
                <a:cs typeface="+mn-cs"/>
              </a:rPr>
              <a:t>Slide Show &gt; and turn on Always Use Subtitles</a:t>
            </a:r>
            <a:r>
              <a:rPr lang="en-US" sz="1200" b="0" i="0" kern="1200" dirty="0">
                <a:solidFill>
                  <a:schemeClr val="tx1"/>
                </a:solidFill>
                <a:effectLst/>
                <a:latin typeface="+mn-lt"/>
                <a:ea typeface="+mn-ea"/>
                <a:cs typeface="+mn-cs"/>
              </a:rPr>
              <a:t>. This setting ensures captions appear automatically during your presentation.</a:t>
            </a:r>
          </a:p>
        </p:txBody>
      </p:sp>
      <p:sp>
        <p:nvSpPr>
          <p:cNvPr id="4" name="Slide Number Placeholder 3"/>
          <p:cNvSpPr>
            <a:spLocks noGrp="1"/>
          </p:cNvSpPr>
          <p:nvPr>
            <p:ph type="sldNum" sz="quarter" idx="5"/>
          </p:nvPr>
        </p:nvSpPr>
        <p:spPr/>
        <p:txBody>
          <a:bodyPr/>
          <a:lstStyle/>
          <a:p>
            <a:fld id="{E357917F-C86F-4D82-8C06-39BD1D0A88E0}" type="slidenum">
              <a:rPr lang="en-US" smtClean="0"/>
              <a:t>9</a:t>
            </a:fld>
            <a:endParaRPr lang="en-US"/>
          </a:p>
        </p:txBody>
      </p:sp>
    </p:spTree>
    <p:extLst>
      <p:ext uri="{BB962C8B-B14F-4D97-AF65-F5344CB8AC3E}">
        <p14:creationId xmlns:p14="http://schemas.microsoft.com/office/powerpoint/2010/main" val="202587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1375F-8FFF-E70F-DA36-3335F0C60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DEAEC-CAB3-20CC-CC1E-B58C37315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8DBC0-DD10-A970-F435-DF5BF3FB8A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 embedded videos must include captions—even if the video has no sound. For silent videos, add a caption at the beginning stating “No audio” or something similar. Without this, a deaf viewer would not know whether the video is silent or if captions were simply omitted.</a:t>
            </a:r>
          </a:p>
          <a:p>
            <a:r>
              <a:rPr lang="en-US" dirty="0"/>
              <a:t>PowerPoint uses </a:t>
            </a:r>
            <a:r>
              <a:rPr lang="en-US" dirty="0" err="1"/>
              <a:t>VTT</a:t>
            </a:r>
            <a:r>
              <a:rPr lang="en-US" dirty="0"/>
              <a:t> or </a:t>
            </a:r>
            <a:r>
              <a:rPr lang="en-US" dirty="0" err="1"/>
              <a:t>SRT</a:t>
            </a:r>
            <a:r>
              <a:rPr lang="en-US" dirty="0"/>
              <a:t> captions. If you use Kaltura, you can create, edit and save video captions and export them as an </a:t>
            </a:r>
            <a:r>
              <a:rPr lang="en-US" dirty="0" err="1"/>
              <a:t>SRT</a:t>
            </a:r>
            <a:r>
              <a:rPr lang="en-US" dirty="0"/>
              <a:t> file. Then it can be uploaded to the video in PowerPoint by clicking on the video, playback, insert captions.</a:t>
            </a:r>
          </a:p>
        </p:txBody>
      </p:sp>
      <p:sp>
        <p:nvSpPr>
          <p:cNvPr id="4" name="Slide Number Placeholder 3">
            <a:extLst>
              <a:ext uri="{FF2B5EF4-FFF2-40B4-BE49-F238E27FC236}">
                <a16:creationId xmlns:a16="http://schemas.microsoft.com/office/drawing/2014/main" id="{7695E414-1B5F-93E8-90EC-28B63FB4F88E}"/>
              </a:ext>
            </a:extLst>
          </p:cNvPr>
          <p:cNvSpPr>
            <a:spLocks noGrp="1"/>
          </p:cNvSpPr>
          <p:nvPr>
            <p:ph type="sldNum" sz="quarter" idx="5"/>
          </p:nvPr>
        </p:nvSpPr>
        <p:spPr/>
        <p:txBody>
          <a:bodyPr/>
          <a:lstStyle/>
          <a:p>
            <a:fld id="{E357917F-C86F-4D82-8C06-39BD1D0A88E0}" type="slidenum">
              <a:rPr lang="en-US" smtClean="0"/>
              <a:t>10</a:t>
            </a:fld>
            <a:endParaRPr lang="en-US"/>
          </a:p>
        </p:txBody>
      </p:sp>
    </p:spTree>
    <p:extLst>
      <p:ext uri="{BB962C8B-B14F-4D97-AF65-F5344CB8AC3E}">
        <p14:creationId xmlns:p14="http://schemas.microsoft.com/office/powerpoint/2010/main" val="167444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 the Accessibility Checker in Microsoft Office applications, located under the </a:t>
            </a:r>
            <a:r>
              <a:rPr lang="en-US" sz="1200" b="1" i="0" kern="1200" dirty="0">
                <a:solidFill>
                  <a:schemeClr val="tx1"/>
                </a:solidFill>
                <a:effectLst/>
                <a:latin typeface="+mn-lt"/>
                <a:ea typeface="+mn-ea"/>
                <a:cs typeface="+mn-cs"/>
              </a:rPr>
              <a:t>Review</a:t>
            </a:r>
            <a:r>
              <a:rPr lang="en-US" sz="1200" b="0" i="0" kern="1200" dirty="0">
                <a:solidFill>
                  <a:schemeClr val="tx1"/>
                </a:solidFill>
                <a:effectLst/>
                <a:latin typeface="+mn-lt"/>
                <a:ea typeface="+mn-ea"/>
                <a:cs typeface="+mn-cs"/>
              </a:rPr>
              <a:t> tab by selecting </a:t>
            </a:r>
            <a:r>
              <a:rPr lang="en-US" sz="1200" b="1" i="0" kern="1200" dirty="0">
                <a:solidFill>
                  <a:schemeClr val="tx1"/>
                </a:solidFill>
                <a:effectLst/>
                <a:latin typeface="+mn-lt"/>
                <a:ea typeface="+mn-ea"/>
                <a:cs typeface="+mn-cs"/>
              </a:rPr>
              <a:t>Check Accessibility</a:t>
            </a:r>
            <a:r>
              <a:rPr lang="en-US" sz="1200" b="0" i="0" kern="1200" dirty="0">
                <a:solidFill>
                  <a:schemeClr val="tx1"/>
                </a:solidFill>
                <a:effectLst/>
                <a:latin typeface="+mn-lt"/>
                <a:ea typeface="+mn-ea"/>
                <a:cs typeface="+mn-cs"/>
              </a:rPr>
              <a:t>. In HuskyCT, Blackboard Ally automatically checks Word, PowerPoint, and PDF files for accessibility issues. If a file is saved as a PDF, use the </a:t>
            </a:r>
            <a:r>
              <a:rPr lang="en-US" sz="1200" b="1" i="0" kern="1200" dirty="0">
                <a:solidFill>
                  <a:schemeClr val="tx1"/>
                </a:solidFill>
                <a:effectLst/>
                <a:latin typeface="+mn-lt"/>
                <a:ea typeface="+mn-ea"/>
                <a:cs typeface="+mn-cs"/>
              </a:rPr>
              <a:t>PDF Checker 2024</a:t>
            </a:r>
            <a:r>
              <a:rPr lang="en-US" sz="1200" b="0" i="0" kern="1200" dirty="0">
                <a:solidFill>
                  <a:schemeClr val="tx1"/>
                </a:solidFill>
                <a:effectLst/>
                <a:latin typeface="+mn-lt"/>
                <a:ea typeface="+mn-ea"/>
                <a:cs typeface="+mn-cs"/>
              </a:rPr>
              <a:t> application for Windows to verify its accessibility.</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11</a:t>
            </a:fld>
            <a:endParaRPr lang="en-US"/>
          </a:p>
        </p:txBody>
      </p:sp>
    </p:spTree>
    <p:extLst>
      <p:ext uri="{BB962C8B-B14F-4D97-AF65-F5344CB8AC3E}">
        <p14:creationId xmlns:p14="http://schemas.microsoft.com/office/powerpoint/2010/main" val="1505874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olid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10398370" cy="2658816"/>
          </a:xfrm>
        </p:spPr>
        <p:txBody>
          <a:bodyPr anchor="b"/>
          <a:lstStyle>
            <a:lvl1pPr algn="l">
              <a:defRPr sz="6000">
                <a:solidFill>
                  <a:schemeClr val="bg1"/>
                </a:solidFill>
              </a:defRPr>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40885"/>
            <a:ext cx="10398370" cy="51691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5" name="Text Placeholder 15">
            <a:extLst>
              <a:ext uri="{FF2B5EF4-FFF2-40B4-BE49-F238E27FC236}">
                <a16:creationId xmlns:a16="http://schemas.microsoft.com/office/drawing/2014/main" id="{588D4685-EAAA-959A-E6E5-FC9D9A0E6CF0}"/>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cxnSp>
        <p:nvCxnSpPr>
          <p:cNvPr id="14" name="Straight Connector 13">
            <a:extLst>
              <a:ext uri="{FF2B5EF4-FFF2-40B4-BE49-F238E27FC236}">
                <a16:creationId xmlns:a16="http://schemas.microsoft.com/office/drawing/2014/main" id="{301612B8-F6C9-F581-7CCE-4A4CA3BD573F}"/>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7916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Photo- Royal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accent1"/>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1024843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ith Photo- R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46433" y="1082362"/>
            <a:ext cx="3763596" cy="662593"/>
          </a:xfrm>
          <a:solidFill>
            <a:schemeClr val="accent2"/>
          </a:solidFill>
          <a:ln>
            <a:noFill/>
          </a:ln>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9174063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14108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ong 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425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4" name="Text Placeholder 15">
            <a:extLst>
              <a:ext uri="{FF2B5EF4-FFF2-40B4-BE49-F238E27FC236}">
                <a16:creationId xmlns:a16="http://schemas.microsoft.com/office/drawing/2014/main" id="{C8D83C24-0873-D59E-4A18-D628854DAE4C}"/>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11601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ong 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3309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2" name="Straight Connector 11">
            <a:extLst>
              <a:ext uri="{FF2B5EF4-FFF2-40B4-BE49-F238E27FC236}">
                <a16:creationId xmlns:a16="http://schemas.microsoft.com/office/drawing/2014/main" id="{FF0F0683-76A9-2648-B183-5F9C3FE6B600}"/>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92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3" name="Straight Connector 12">
            <a:extLst>
              <a:ext uri="{FF2B5EF4-FFF2-40B4-BE49-F238E27FC236}">
                <a16:creationId xmlns:a16="http://schemas.microsoft.com/office/drawing/2014/main" id="{EADB1643-1AE4-0551-3E30-ABDF01AB8C6E}"/>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463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3360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Royal Blu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62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509223"/>
            <a:ext cx="10398370" cy="2764822"/>
          </a:xfrm>
        </p:spPr>
        <p:txBody>
          <a:bodyPr anchor="b"/>
          <a:lstStyle>
            <a:lvl1pPr algn="l">
              <a:defRPr sz="6000"/>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69829"/>
            <a:ext cx="10398370" cy="578942"/>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0" name="Text Placeholder 15">
            <a:extLst>
              <a:ext uri="{FF2B5EF4-FFF2-40B4-BE49-F238E27FC236}">
                <a16:creationId xmlns:a16="http://schemas.microsoft.com/office/drawing/2014/main" id="{02F1F4BE-30CC-868B-57F1-4960036FFE76}"/>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cxnSp>
        <p:nvCxnSpPr>
          <p:cNvPr id="9" name="Straight Connector 8">
            <a:extLst>
              <a:ext uri="{FF2B5EF4-FFF2-40B4-BE49-F238E27FC236}">
                <a16:creationId xmlns:a16="http://schemas.microsoft.com/office/drawing/2014/main" id="{EF1AB98F-E41D-543B-CD4E-962DF058C784}"/>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0044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348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Royal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460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2C345-FBAF-FB0F-61DB-E680B7EB7D5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Conn wordmark in white&#10;">
            <a:extLst>
              <a:ext uri="{FF2B5EF4-FFF2-40B4-BE49-F238E27FC236}">
                <a16:creationId xmlns:a16="http://schemas.microsoft.com/office/drawing/2014/main" id="{793C96E4-6276-F9C2-7D73-C3EFD22508E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7" name="Text Placeholder 15">
            <a:extLst>
              <a:ext uri="{FF2B5EF4-FFF2-40B4-BE49-F238E27FC236}">
                <a16:creationId xmlns:a16="http://schemas.microsoft.com/office/drawing/2014/main" id="{E799B0C9-B76E-9398-3995-52061BA8CFA5}"/>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4918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249F-0951-C9A4-B17A-D58F04CDBB16}"/>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B02D03B7-4C68-C168-83D3-EC5A4CAF7F87}"/>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2459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A676-84DF-C629-DEF4-28B0F1615D10}"/>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385D3412-A4C8-3F2E-F093-05D71E5887BE}"/>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677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038B-51C9-87B4-9ED8-7CC66A737AFF}"/>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B7AE6585-E61B-760A-8D3D-3E1DD2382916}"/>
              </a:ext>
            </a:extLst>
          </p:cNvPr>
          <p:cNvSpPr>
            <a:spLocks noGrp="1"/>
          </p:cNvSpPr>
          <p:nvPr>
            <p:ph type="body" sz="quarter" idx="22" hasCustomPrompt="1"/>
          </p:nvPr>
        </p:nvSpPr>
        <p:spPr>
          <a:xfrm>
            <a:off x="857517" y="1785687"/>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077145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Columns - Royal Blu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E7447F-C836-18DB-527D-890108F5623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F74F5488-7BA3-B74C-F0F8-B36EA9BC8552}"/>
              </a:ext>
            </a:extLst>
          </p:cNvPr>
          <p:cNvSpPr>
            <a:spLocks noGrp="1"/>
          </p:cNvSpPr>
          <p:nvPr>
            <p:ph type="body" sz="quarter" idx="22" hasCustomPrompt="1"/>
          </p:nvPr>
        </p:nvSpPr>
        <p:spPr>
          <a:xfrm>
            <a:off x="862501"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 uri="{C183D7F6-B498-43B3-948B-1728B52AA6E4}">
                <adec:decorative xmlns:adec="http://schemas.microsoft.com/office/drawing/2017/decorative" val="0"/>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68033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Row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B9DA-38CF-DFEE-E590-BF17C62A1FD2}"/>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C1B966E4-D0F9-92A3-0F14-62B0BBEDC522}"/>
              </a:ext>
            </a:extLst>
          </p:cNvPr>
          <p:cNvSpPr>
            <a:spLocks noGrp="1"/>
          </p:cNvSpPr>
          <p:nvPr>
            <p:ph type="body" sz="quarter" idx="19" hasCustomPrompt="1"/>
          </p:nvPr>
        </p:nvSpPr>
        <p:spPr>
          <a:xfrm>
            <a:off x="820616" y="1780162"/>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92090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8DE-5D67-1454-C54E-381610882357}"/>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194B43C0-5F71-5C3E-2BB5-1905361A4E18}"/>
              </a:ext>
            </a:extLst>
          </p:cNvPr>
          <p:cNvSpPr>
            <a:spLocks noGrp="1"/>
          </p:cNvSpPr>
          <p:nvPr>
            <p:ph type="body" sz="quarter" idx="19" hasCustomPrompt="1"/>
          </p:nvPr>
        </p:nvSpPr>
        <p:spPr>
          <a:xfrm>
            <a:off x="820616" y="1783080"/>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07445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ows - Re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FD7944-B816-BBA1-8EAD-326346C18C5E}"/>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63C748C4-1318-ACD2-5EDE-43C30E3BDC2F}"/>
              </a:ext>
            </a:extLst>
          </p:cNvPr>
          <p:cNvSpPr>
            <a:spLocks noGrp="1"/>
          </p:cNvSpPr>
          <p:nvPr>
            <p:ph type="body" sz="quarter" idx="25" hasCustomPrompt="1"/>
          </p:nvPr>
        </p:nvSpPr>
        <p:spPr>
          <a:xfrm>
            <a:off x="820616"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4346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Photo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679938" y="1712827"/>
            <a:ext cx="6155726" cy="2387600"/>
          </a:xfrm>
        </p:spPr>
        <p:txBody>
          <a:bodyPr anchor="b"/>
          <a:lstStyle>
            <a:lvl1pPr algn="l">
              <a:defRPr sz="6000">
                <a:solidFill>
                  <a:schemeClr val="bg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0" name="Rectangle 9">
            <a:extLst>
              <a:ext uri="{FF2B5EF4-FFF2-40B4-BE49-F238E27FC236}">
                <a16:creationId xmlns:a16="http://schemas.microsoft.com/office/drawing/2014/main" id="{E1F15C2C-F196-6B3F-9C1F-5B834CBE07EB}"/>
              </a:ext>
              <a:ext uri="{C183D7F6-B498-43B3-948B-1728B52AA6E4}">
                <adec:decorative xmlns:adec="http://schemas.microsoft.com/office/drawing/2017/decorative" val="1"/>
              </a:ext>
            </a:extLst>
          </p:cNvPr>
          <p:cNvSpPr/>
          <p:nvPr userDrawn="1"/>
        </p:nvSpPr>
        <p:spPr>
          <a:xfrm>
            <a:off x="679938"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blue wordmark">
            <a:extLst>
              <a:ext uri="{FF2B5EF4-FFF2-40B4-BE49-F238E27FC236}">
                <a16:creationId xmlns:a16="http://schemas.microsoft.com/office/drawing/2014/main" id="{7DC17936-469A-6F9D-A77D-7B320DD23ED6}"/>
              </a:ext>
            </a:extLst>
          </p:cNvPr>
          <p:cNvPicPr>
            <a:picLocks noChangeAspect="1"/>
          </p:cNvPicPr>
          <p:nvPr userDrawn="1"/>
        </p:nvPicPr>
        <p:blipFill>
          <a:blip r:embed="rId2"/>
          <a:stretch>
            <a:fillRect/>
          </a:stretch>
        </p:blipFill>
        <p:spPr>
          <a:xfrm>
            <a:off x="1117503" y="435012"/>
            <a:ext cx="2475621" cy="515754"/>
          </a:xfrm>
          <a:prstGeom prst="rect">
            <a:avLst/>
          </a:prstGeom>
        </p:spPr>
      </p:pic>
      <p:sp>
        <p:nvSpPr>
          <p:cNvPr id="4" name="Text Placeholder 15">
            <a:extLst>
              <a:ext uri="{FF2B5EF4-FFF2-40B4-BE49-F238E27FC236}">
                <a16:creationId xmlns:a16="http://schemas.microsoft.com/office/drawing/2014/main" id="{213FDAB3-A3A1-E9F3-B57B-B138769402C0}"/>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37669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8E80-2395-7EB6-A8B7-2A6BDDD3AF6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59FD1D8E-C433-9FDC-FD3A-7CF6FC0BDB4E}"/>
              </a:ext>
            </a:extLst>
          </p:cNvPr>
          <p:cNvSpPr>
            <a:spLocks noGrp="1"/>
          </p:cNvSpPr>
          <p:nvPr>
            <p:ph type="body" sz="quarter" idx="25" hasCustomPrompt="1"/>
          </p:nvPr>
        </p:nvSpPr>
        <p:spPr>
          <a:xfrm>
            <a:off x="820615"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94968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icture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5"/>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 uri="{C183D7F6-B498-43B3-948B-1728B52AA6E4}">
                <adec:decorative xmlns:adec="http://schemas.microsoft.com/office/drawing/2017/decorative" val="0"/>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485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Picture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2"/>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5652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 uri="{C183D7F6-B498-43B3-948B-1728B52AA6E4}">
                <adec:decorative xmlns:adec="http://schemas.microsoft.com/office/drawing/2017/decorative" val="0"/>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7141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1496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 uri="{C183D7F6-B498-43B3-948B-1728B52AA6E4}">
                <adec:decorative xmlns:adec="http://schemas.microsoft.com/office/drawing/2017/decorative" val="0"/>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17135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 uri="{C183D7F6-B498-43B3-948B-1728B52AA6E4}">
                <adec:decorative xmlns:adec="http://schemas.microsoft.com/office/drawing/2017/decorative" val="0"/>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 uri="{C183D7F6-B498-43B3-948B-1728B52AA6E4}">
                <adec:decorative xmlns:adec="http://schemas.microsoft.com/office/drawing/2017/decorative" val="0"/>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 uri="{C183D7F6-B498-43B3-948B-1728B52AA6E4}">
                <adec:decorative xmlns:adec="http://schemas.microsoft.com/office/drawing/2017/decorative" val="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885481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Blue - 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566998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Blue - Royal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96607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White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2357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Photo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679938" y="1712827"/>
            <a:ext cx="6155726" cy="2387600"/>
          </a:xfrm>
        </p:spPr>
        <p:txBody>
          <a:bodyPr anchor="b"/>
          <a:lstStyle>
            <a:lvl1pPr algn="l">
              <a:defRPr sz="6000">
                <a:solidFill>
                  <a:schemeClr val="tx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4" name="Rectangle 13">
            <a:extLst>
              <a:ext uri="{FF2B5EF4-FFF2-40B4-BE49-F238E27FC236}">
                <a16:creationId xmlns:a16="http://schemas.microsoft.com/office/drawing/2014/main" id="{F62F15D9-1D5D-8ED4-4852-AACCF3C90E97}"/>
              </a:ext>
              <a:ext uri="{C183D7F6-B498-43B3-948B-1728B52AA6E4}">
                <adec:decorative xmlns:adec="http://schemas.microsoft.com/office/drawing/2017/decorative" val="1"/>
              </a:ext>
            </a:extLst>
          </p:cNvPr>
          <p:cNvSpPr/>
          <p:nvPr userDrawn="1"/>
        </p:nvSpPr>
        <p:spPr>
          <a:xfrm>
            <a:off x="644769"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UConn wordmark in white&#10;">
            <a:extLst>
              <a:ext uri="{FF2B5EF4-FFF2-40B4-BE49-F238E27FC236}">
                <a16:creationId xmlns:a16="http://schemas.microsoft.com/office/drawing/2014/main" id="{E5DBE6C4-D9C4-4156-B99D-990366BC6D2F}"/>
              </a:ext>
            </a:extLst>
          </p:cNvPr>
          <p:cNvPicPr>
            <a:picLocks noChangeAspect="1"/>
          </p:cNvPicPr>
          <p:nvPr userDrawn="1"/>
        </p:nvPicPr>
        <p:blipFill>
          <a:blip r:embed="rId2"/>
          <a:stretch>
            <a:fillRect/>
          </a:stretch>
        </p:blipFill>
        <p:spPr>
          <a:xfrm>
            <a:off x="1058886" y="375139"/>
            <a:ext cx="2521335" cy="525278"/>
          </a:xfrm>
          <a:prstGeom prst="rect">
            <a:avLst/>
          </a:prstGeom>
        </p:spPr>
      </p:pic>
      <p:sp>
        <p:nvSpPr>
          <p:cNvPr id="16" name="Text Placeholder 15">
            <a:extLst>
              <a:ext uri="{FF2B5EF4-FFF2-40B4-BE49-F238E27FC236}">
                <a16:creationId xmlns:a16="http://schemas.microsoft.com/office/drawing/2014/main" id="{DD6AEB51-55C2-0E0C-AD9C-3B8B3ADD0ACC}"/>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209048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White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52894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Solid Blue">
    <p:bg>
      <p:bgPr>
        <a:solidFill>
          <a:schemeClr val="tx2"/>
        </a:solidFill>
        <a:effectLst/>
      </p:bgPr>
    </p:bg>
    <p:spTree>
      <p:nvGrpSpPr>
        <p:cNvPr id="1" name=""/>
        <p:cNvGrpSpPr/>
        <p:nvPr/>
      </p:nvGrpSpPr>
      <p:grpSpPr>
        <a:xfrm>
          <a:off x="0" y="0"/>
          <a:ext cx="0" cy="0"/>
          <a:chOff x="0" y="0"/>
          <a:chExt cx="0" cy="0"/>
        </a:xfrm>
      </p:grpSpPr>
      <p:pic>
        <p:nvPicPr>
          <p:cNvPr id="3" name="Picture 2" descr="UConn wordmark in white&#10;">
            <a:extLst>
              <a:ext uri="{FF2B5EF4-FFF2-40B4-BE49-F238E27FC236}">
                <a16:creationId xmlns:a16="http://schemas.microsoft.com/office/drawing/2014/main" id="{E18E10AC-ED33-66B0-B0F8-50A5136FF8E4}"/>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612266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Solid Blue">
    <p:bg>
      <p:bgRef idx="1001">
        <a:schemeClr val="bg1"/>
      </p:bgRef>
    </p:bg>
    <p:spTree>
      <p:nvGrpSpPr>
        <p:cNvPr id="1" name=""/>
        <p:cNvGrpSpPr/>
        <p:nvPr/>
      </p:nvGrpSpPr>
      <p:grpSpPr>
        <a:xfrm>
          <a:off x="0" y="0"/>
          <a:ext cx="0" cy="0"/>
          <a:chOff x="0" y="0"/>
          <a:chExt cx="0" cy="0"/>
        </a:xfrm>
      </p:grpSpPr>
      <p:pic>
        <p:nvPicPr>
          <p:cNvPr id="2" name="Picture 1" descr="UConn blue wordmark">
            <a:extLst>
              <a:ext uri="{FF2B5EF4-FFF2-40B4-BE49-F238E27FC236}">
                <a16:creationId xmlns:a16="http://schemas.microsoft.com/office/drawing/2014/main" id="{454F619A-3103-A657-644A-F071A852382B}"/>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3857214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9317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0607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53922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 Royal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504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Photo -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tx2"/>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28034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97CC9-25F2-5DC4-60A8-D331494CD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2F005B-276F-E0E0-6D8E-917A10178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1ACC3-39C2-DFA3-5EBA-E97C043DF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9B0046B4-140E-5112-E27E-15230FD62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9119D3-EF8A-CE44-019B-15E44D904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EBB83-42F2-474C-8B86-102736A91451}" type="slidenum">
              <a:rPr lang="en-US" smtClean="0"/>
              <a:t>‹#›</a:t>
            </a:fld>
            <a:endParaRPr lang="en-US"/>
          </a:p>
        </p:txBody>
      </p:sp>
    </p:spTree>
    <p:extLst>
      <p:ext uri="{BB962C8B-B14F-4D97-AF65-F5344CB8AC3E}">
        <p14:creationId xmlns:p14="http://schemas.microsoft.com/office/powerpoint/2010/main" val="26133063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1" r:id="rId5"/>
    <p:sldLayoutId id="2147483663" r:id="rId6"/>
    <p:sldLayoutId id="2147483665" r:id="rId7"/>
    <p:sldLayoutId id="2147483666" r:id="rId8"/>
    <p:sldLayoutId id="2147483667" r:id="rId9"/>
    <p:sldLayoutId id="2147483664" r:id="rId10"/>
    <p:sldLayoutId id="2147483676" r:id="rId11"/>
    <p:sldLayoutId id="2147483650" r:id="rId12"/>
    <p:sldLayoutId id="2147483691" r:id="rId13"/>
    <p:sldLayoutId id="2147483668" r:id="rId14"/>
    <p:sldLayoutId id="2147483692" r:id="rId15"/>
    <p:sldLayoutId id="2147483669" r:id="rId16"/>
    <p:sldLayoutId id="2147483652" r:id="rId17"/>
    <p:sldLayoutId id="2147483670" r:id="rId18"/>
    <p:sldLayoutId id="2147483653" r:id="rId19"/>
    <p:sldLayoutId id="2147483654" r:id="rId20"/>
    <p:sldLayoutId id="2147483671" r:id="rId21"/>
    <p:sldLayoutId id="2147483655" r:id="rId22"/>
    <p:sldLayoutId id="2147483672" r:id="rId23"/>
    <p:sldLayoutId id="2147483686" r:id="rId24"/>
    <p:sldLayoutId id="2147483656" r:id="rId25"/>
    <p:sldLayoutId id="2147483687" r:id="rId26"/>
    <p:sldLayoutId id="2147483674" r:id="rId27"/>
    <p:sldLayoutId id="2147483673" r:id="rId28"/>
    <p:sldLayoutId id="2147483675" r:id="rId29"/>
    <p:sldLayoutId id="2147483677" r:id="rId30"/>
    <p:sldLayoutId id="2147483657" r:id="rId31"/>
    <p:sldLayoutId id="2147483678" r:id="rId32"/>
    <p:sldLayoutId id="2147483679" r:id="rId33"/>
    <p:sldLayoutId id="2147483680" r:id="rId34"/>
    <p:sldLayoutId id="2147483681" r:id="rId35"/>
    <p:sldLayoutId id="2147483682" r:id="rId36"/>
    <p:sldLayoutId id="2147483683" r:id="rId37"/>
    <p:sldLayoutId id="2147483685" r:id="rId38"/>
    <p:sldLayoutId id="2147483684" r:id="rId39"/>
    <p:sldLayoutId id="2147483688" r:id="rId40"/>
    <p:sldLayoutId id="2147483689" r:id="rId41"/>
    <p:sldLayoutId id="2147483690" r:id="rId42"/>
  </p:sldLayoutIdLst>
  <p:txStyles>
    <p:titleStyle>
      <a:lvl1pPr algn="l" defTabSz="914400" rtl="0" eaLnBrk="1" latinLnBrk="0" hangingPunct="1">
        <a:lnSpc>
          <a:spcPct val="90000"/>
        </a:lnSpc>
        <a:spcBef>
          <a:spcPct val="0"/>
        </a:spcBef>
        <a:buNone/>
        <a:defRPr sz="4400" b="1" i="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ppyscribe.com/subtitle-tools/convert-srt-to-vtt"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microsoft.com/en-us/office/improve-accessibility-with-the-accessibility-checker-a16f6de0-2f39-4a2b-8bd8-5ad801426c7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pac.pdf-accessibility.org/en/download" TargetMode="External"/><Relationship Id="rId4" Type="http://schemas.openxmlformats.org/officeDocument/2006/relationships/hyperlink" Target="https://ally.a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support.microsoft.com/en-us/office/make-slides-easier-to-read-by-using-the-reading-order-pane-863b5c1c-4f19-45ec-96e6-93a6457f5e1c"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72D5-2431-6A87-9245-0FD8F5773776}"/>
              </a:ext>
            </a:extLst>
          </p:cNvPr>
          <p:cNvSpPr>
            <a:spLocks noGrp="1"/>
          </p:cNvSpPr>
          <p:nvPr>
            <p:ph type="ctrTitle"/>
          </p:nvPr>
        </p:nvSpPr>
        <p:spPr>
          <a:xfrm>
            <a:off x="679938" y="1877533"/>
            <a:ext cx="6155726" cy="1945530"/>
          </a:xfrm>
        </p:spPr>
        <p:txBody>
          <a:bodyPr>
            <a:normAutofit/>
          </a:bodyPr>
          <a:lstStyle/>
          <a:p>
            <a:r>
              <a:rPr lang="en-US" dirty="0">
                <a:latin typeface="Candara" panose="020E0502030303020204" pitchFamily="34" charset="0"/>
              </a:rPr>
              <a:t>Accessible PowerPoints</a:t>
            </a:r>
          </a:p>
        </p:txBody>
      </p:sp>
      <p:sp>
        <p:nvSpPr>
          <p:cNvPr id="3" name="Subtitle 2">
            <a:extLst>
              <a:ext uri="{FF2B5EF4-FFF2-40B4-BE49-F238E27FC236}">
                <a16:creationId xmlns:a16="http://schemas.microsoft.com/office/drawing/2014/main" id="{3B5E0040-EC5C-C201-49F6-CB9341375DDD}"/>
              </a:ext>
            </a:extLst>
          </p:cNvPr>
          <p:cNvSpPr>
            <a:spLocks noGrp="1"/>
          </p:cNvSpPr>
          <p:nvPr>
            <p:ph type="subTitle"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Create Inclusive &amp; Accessible Experiences</a:t>
            </a:r>
          </a:p>
        </p:txBody>
      </p:sp>
      <p:sp>
        <p:nvSpPr>
          <p:cNvPr id="5" name="Text Placeholder 4">
            <a:extLst>
              <a:ext uri="{FF2B5EF4-FFF2-40B4-BE49-F238E27FC236}">
                <a16:creationId xmlns:a16="http://schemas.microsoft.com/office/drawing/2014/main" id="{C6573CDA-EEA6-8EC4-AF39-25299C8C73A2}"/>
              </a:ext>
            </a:extLst>
          </p:cNvPr>
          <p:cNvSpPr>
            <a:spLocks noGrp="1"/>
          </p:cNvSpPr>
          <p:nvPr>
            <p:ph type="body" sz="quarter" idx="10"/>
          </p:nvPr>
        </p:nvSpPr>
        <p:spPr>
          <a:xfrm>
            <a:off x="704333" y="5145173"/>
            <a:ext cx="6155726" cy="495309"/>
          </a:xfrm>
        </p:spPr>
        <p:txBody>
          <a:bodyPr/>
          <a:lstStyle/>
          <a:p>
            <a:r>
              <a:rPr lang="en-US" i="1" dirty="0">
                <a:latin typeface="Calibri" panose="020F0502020204030204" pitchFamily="34" charset="0"/>
                <a:ea typeface="Calibri" panose="020F0502020204030204" pitchFamily="34" charset="0"/>
                <a:cs typeface="Calibri" panose="020F0502020204030204" pitchFamily="34" charset="0"/>
              </a:rPr>
              <a:t>December 2025</a:t>
            </a:r>
          </a:p>
        </p:txBody>
      </p:sp>
      <p:sp>
        <p:nvSpPr>
          <p:cNvPr id="8" name="Subtitle 2">
            <a:extLst>
              <a:ext uri="{FF2B5EF4-FFF2-40B4-BE49-F238E27FC236}">
                <a16:creationId xmlns:a16="http://schemas.microsoft.com/office/drawing/2014/main" id="{4E1609B9-BD31-4B15-518A-3AC493CEC560}"/>
              </a:ext>
            </a:extLst>
          </p:cNvPr>
          <p:cNvSpPr txBox="1">
            <a:spLocks/>
          </p:cNvSpPr>
          <p:nvPr/>
        </p:nvSpPr>
        <p:spPr>
          <a:xfrm>
            <a:off x="704333" y="1409203"/>
            <a:ext cx="3362570" cy="4683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Calibri"/>
                <a:ea typeface="Calibri"/>
                <a:cs typeface="Calibri"/>
              </a:rPr>
              <a:t>ITS ACCESSIBILITY</a:t>
            </a:r>
          </a:p>
        </p:txBody>
      </p:sp>
      <p:pic>
        <p:nvPicPr>
          <p:cNvPr id="4102" name="Picture 6">
            <a:extLst>
              <a:ext uri="{FF2B5EF4-FFF2-40B4-BE49-F238E27FC236}">
                <a16:creationId xmlns:a16="http://schemas.microsoft.com/office/drawing/2014/main" id="{034BFD74-4D33-64E5-B667-93DEA63A0198}"/>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31228" r="3122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4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760E5-CFC3-66FB-AEF6-8975B0422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244D6-5AE8-E7C2-90D5-99E8849657C9}"/>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Embedded Video Captions</a:t>
            </a:r>
          </a:p>
        </p:txBody>
      </p:sp>
      <p:sp>
        <p:nvSpPr>
          <p:cNvPr id="7" name="Text Placeholder 3">
            <a:extLst>
              <a:ext uri="{FF2B5EF4-FFF2-40B4-BE49-F238E27FC236}">
                <a16:creationId xmlns:a16="http://schemas.microsoft.com/office/drawing/2014/main" id="{29330D5A-E9B1-2A29-63D6-2E689082A2D6}"/>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Must use VTT or SRT captions.</a:t>
            </a:r>
          </a:p>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Kaltura creates SRT captions</a:t>
            </a:r>
          </a:p>
          <a:p>
            <a:pPr marL="800100" lvl="1" indent="-342900">
              <a:lnSpc>
                <a:spcPct val="100000"/>
              </a:lnSpc>
              <a:buFont typeface="Arial" panose="020B0604020202020204" pitchFamily="34" charset="0"/>
              <a:buChar char="•"/>
            </a:pPr>
            <a:r>
              <a:rPr lang="en-US" sz="2000" b="1" dirty="0">
                <a:latin typeface="Calibri" panose="020F0502020204030204" pitchFamily="34" charset="0"/>
                <a:cs typeface="Calibri" panose="020F0502020204030204" pitchFamily="34" charset="0"/>
              </a:rPr>
              <a:t>Edit video &gt; Captions &gt; Download icon</a:t>
            </a:r>
          </a:p>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Use </a:t>
            </a:r>
            <a:r>
              <a:rPr lang="en-US" sz="2400" dirty="0">
                <a:latin typeface="Calibri" panose="020F0502020204030204" pitchFamily="34" charset="0"/>
                <a:cs typeface="Calibri" panose="020F0502020204030204" pitchFamily="34" charset="0"/>
                <a:hlinkClick r:id="rId3"/>
              </a:rPr>
              <a:t>Happy Scribe </a:t>
            </a:r>
            <a:r>
              <a:rPr lang="en-US" sz="2400" dirty="0">
                <a:latin typeface="Calibri" panose="020F0502020204030204" pitchFamily="34" charset="0"/>
                <a:cs typeface="Calibri" panose="020F0502020204030204" pitchFamily="34" charset="0"/>
              </a:rPr>
              <a:t>to convert captions.</a:t>
            </a:r>
          </a:p>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Click video, </a:t>
            </a:r>
            <a:r>
              <a:rPr lang="en-US" sz="2400" b="1" dirty="0">
                <a:latin typeface="Calibri" panose="020F0502020204030204" pitchFamily="34" charset="0"/>
                <a:cs typeface="Calibri" panose="020F0502020204030204" pitchFamily="34" charset="0"/>
              </a:rPr>
              <a:t>Playback &gt; Insert captions</a:t>
            </a:r>
            <a:r>
              <a:rPr lang="en-US" sz="2400"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p:txBody>
      </p:sp>
      <p:pic>
        <p:nvPicPr>
          <p:cNvPr id="1026" name="Picture 2" descr="An example showing captions and a transcript.">
            <a:extLst>
              <a:ext uri="{FF2B5EF4-FFF2-40B4-BE49-F238E27FC236}">
                <a16:creationId xmlns:a16="http://schemas.microsoft.com/office/drawing/2014/main" id="{F746BA3D-D950-ACDA-D5B9-3FF823CC9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03864"/>
            <a:ext cx="5641319" cy="3450271"/>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
        <p:nvSpPr>
          <p:cNvPr id="3" name="Half Frame 2">
            <a:extLst>
              <a:ext uri="{FF2B5EF4-FFF2-40B4-BE49-F238E27FC236}">
                <a16:creationId xmlns:a16="http://schemas.microsoft.com/office/drawing/2014/main" id="{7D59317A-6122-23D0-1025-3BE8EC580697}"/>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701D6FB4-3182-53E5-02C3-0B9F35457FF6}"/>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27F78DE-81A1-5DAC-B894-A03E46F852BA}"/>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56300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645A-110B-EE60-1280-7412A095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70E74-86AC-6D19-FEC9-77CA070B57EB}"/>
              </a:ext>
            </a:extLst>
          </p:cNvPr>
          <p:cNvSpPr>
            <a:spLocks noGrp="1"/>
          </p:cNvSpPr>
          <p:nvPr>
            <p:ph type="title"/>
          </p:nvPr>
        </p:nvSpPr>
        <p:spPr/>
        <p:txBody>
          <a:bodyPr/>
          <a:lstStyle/>
          <a:p>
            <a:r>
              <a:rPr lang="en-US" dirty="0">
                <a:latin typeface="Candara" panose="020E0502030303020204" pitchFamily="34" charset="0"/>
              </a:rPr>
              <a:t>Accessibility Checkers</a:t>
            </a:r>
          </a:p>
        </p:txBody>
      </p:sp>
      <p:sp>
        <p:nvSpPr>
          <p:cNvPr id="3" name="Content Placeholder 2">
            <a:extLst>
              <a:ext uri="{FF2B5EF4-FFF2-40B4-BE49-F238E27FC236}">
                <a16:creationId xmlns:a16="http://schemas.microsoft.com/office/drawing/2014/main" id="{3510AA66-A711-B23D-4DD4-46B9EA445896}"/>
              </a:ext>
            </a:extLst>
          </p:cNvPr>
          <p:cNvSpPr>
            <a:spLocks noGrp="1"/>
          </p:cNvSpPr>
          <p:nvPr>
            <p:ph idx="1"/>
          </p:nvPr>
        </p:nvSpPr>
        <p:spPr>
          <a:xfrm>
            <a:off x="838200" y="1825625"/>
            <a:ext cx="5621977" cy="4178041"/>
          </a:xfrm>
        </p:spPr>
        <p:txBody>
          <a:bodyPr vert="horz" lIns="91440" tIns="45720" rIns="91440" bIns="45720" rtlCol="0" anchor="t">
            <a:noAutofi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hlinkClick r:id="rId3"/>
              </a:rPr>
              <a:t>Microsoft Office</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b="1" dirty="0">
                <a:latin typeface="Calibri" panose="020F0502020204030204" pitchFamily="34" charset="0"/>
                <a:ea typeface="Calibri" panose="020F0502020204030204" pitchFamily="34" charset="0"/>
                <a:cs typeface="Calibri" panose="020F0502020204030204" pitchFamily="34" charset="0"/>
              </a:rPr>
              <a:t>Review &gt; Check Accessibility</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Turn on </a:t>
            </a:r>
            <a:r>
              <a:rPr lang="en-US" sz="2000" b="1" dirty="0">
                <a:latin typeface="Calibri" panose="020F0502020204030204" pitchFamily="34" charset="0"/>
                <a:ea typeface="Calibri" panose="020F0502020204030204" pitchFamily="34" charset="0"/>
                <a:cs typeface="Calibri" panose="020F0502020204030204" pitchFamily="34" charset="0"/>
              </a:rPr>
              <a:t>Navigation Pane</a:t>
            </a:r>
            <a:r>
              <a:rPr lang="en-US" sz="20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r>
              <a:rPr lang="en-US" sz="2400" dirty="0" err="1">
                <a:latin typeface="Calibri" panose="020F0502020204030204" pitchFamily="34" charset="0"/>
                <a:ea typeface="Calibri" panose="020F0502020204030204" pitchFamily="34" charset="0"/>
                <a:cs typeface="Calibri" panose="020F0502020204030204" pitchFamily="34" charset="0"/>
                <a:hlinkClick r:id="rId4"/>
              </a:rPr>
              <a:t>HuskyCT</a:t>
            </a:r>
            <a:r>
              <a:rPr lang="en-US" sz="2400" dirty="0">
                <a:latin typeface="Calibri" panose="020F0502020204030204" pitchFamily="34" charset="0"/>
                <a:ea typeface="Calibri" panose="020F0502020204030204" pitchFamily="34" charset="0"/>
                <a:cs typeface="Calibri" panose="020F0502020204030204" pitchFamily="34" charset="0"/>
                <a:hlinkClick r:id="rId4"/>
              </a:rPr>
              <a:t>/Blackboard Ally</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For courses and websites.</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hlinkClick r:id="rId5"/>
              </a:rPr>
              <a:t>PDF/UA PDF Checker 2024</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More technical but provides insight into issues needing remediation.</a:t>
            </a:r>
          </a:p>
        </p:txBody>
      </p:sp>
      <p:pic>
        <p:nvPicPr>
          <p:cNvPr id="1026" name="Picture 2" descr="A quick tutorial for how to check accessibility in Word. Under Inspect tab, &quot;Check for Issues&quot; is selected and &quot;Check Accessibility&quot; is highlighted.">
            <a:extLst>
              <a:ext uri="{FF2B5EF4-FFF2-40B4-BE49-F238E27FC236}">
                <a16:creationId xmlns:a16="http://schemas.microsoft.com/office/drawing/2014/main" id="{995D64AA-2A2C-304C-5274-83B9D4E2B2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431" y="1646413"/>
            <a:ext cx="4958726" cy="3565173"/>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
        <p:nvSpPr>
          <p:cNvPr id="5" name="Half Frame 4">
            <a:extLst>
              <a:ext uri="{FF2B5EF4-FFF2-40B4-BE49-F238E27FC236}">
                <a16:creationId xmlns:a16="http://schemas.microsoft.com/office/drawing/2014/main" id="{0A3A0A72-92EC-4649-820D-FBD105766B0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19EB55B-6FF0-C2A9-3706-CE733792E45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7602E3D-7097-D176-334E-6ED38B50DE39}"/>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07417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C090-B28D-197C-06EC-328A872ECFF4}"/>
              </a:ext>
            </a:extLst>
          </p:cNvPr>
          <p:cNvSpPr>
            <a:spLocks noGrp="1"/>
          </p:cNvSpPr>
          <p:nvPr>
            <p:ph type="title"/>
          </p:nvPr>
        </p:nvSpPr>
        <p:spPr/>
        <p:txBody>
          <a:bodyPr/>
          <a:lstStyle/>
          <a:p>
            <a:r>
              <a:rPr lang="en-US" dirty="0">
                <a:latin typeface="Candara" panose="020E0502030303020204" pitchFamily="34" charset="0"/>
              </a:rPr>
              <a:t>Accessible PowerPoint Checklist</a:t>
            </a:r>
          </a:p>
        </p:txBody>
      </p:sp>
      <p:sp>
        <p:nvSpPr>
          <p:cNvPr id="3" name="Content Placeholder 2">
            <a:extLst>
              <a:ext uri="{FF2B5EF4-FFF2-40B4-BE49-F238E27FC236}">
                <a16:creationId xmlns:a16="http://schemas.microsoft.com/office/drawing/2014/main" id="{CD0CC148-5E90-B509-84BD-1779D4E6637A}"/>
              </a:ext>
            </a:extLst>
          </p:cNvPr>
          <p:cNvSpPr>
            <a:spLocks noGrp="1"/>
          </p:cNvSpPr>
          <p:nvPr>
            <p:ph idx="1"/>
          </p:nvPr>
        </p:nvSpPr>
        <p:spPr/>
        <p:txBody>
          <a:bodyPr>
            <a:noAutofit/>
          </a:bodyPr>
          <a:lstStyle/>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Document title </a:t>
            </a:r>
            <a:r>
              <a:rPr lang="en-US" sz="2400" dirty="0">
                <a:latin typeface="Calibri" panose="020F0502020204030204" pitchFamily="34" charset="0"/>
                <a:ea typeface="Calibri" panose="020F0502020204030204" pitchFamily="34" charset="0"/>
                <a:cs typeface="Calibri" panose="020F0502020204030204" pitchFamily="34" charset="0"/>
              </a:rPr>
              <a:t>is present.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Alt text </a:t>
            </a:r>
            <a:r>
              <a:rPr lang="en-US" sz="2400" dirty="0">
                <a:latin typeface="Calibri" panose="020F0502020204030204" pitchFamily="34" charset="0"/>
                <a:ea typeface="Calibri" panose="020F0502020204030204" pitchFamily="34" charset="0"/>
                <a:cs typeface="Calibri" panose="020F0502020204030204" pitchFamily="34" charset="0"/>
              </a:rPr>
              <a:t>for images has been </a:t>
            </a:r>
            <a:r>
              <a:rPr lang="en-US" sz="2400" b="1" dirty="0">
                <a:latin typeface="Calibri" panose="020F0502020204030204" pitchFamily="34" charset="0"/>
                <a:ea typeface="Calibri" panose="020F0502020204030204" pitchFamily="34" charset="0"/>
                <a:cs typeface="Calibri" panose="020F0502020204030204" pitchFamily="34" charset="0"/>
              </a:rPr>
              <a:t>validated</a:t>
            </a: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Hyperlinks are </a:t>
            </a:r>
            <a:r>
              <a:rPr lang="en-US" sz="2400" b="1" dirty="0">
                <a:latin typeface="Calibri" panose="020F0502020204030204" pitchFamily="34" charset="0"/>
                <a:ea typeface="Calibri" panose="020F0502020204030204" pitchFamily="34" charset="0"/>
                <a:cs typeface="Calibri" panose="020F0502020204030204" pitchFamily="34" charset="0"/>
              </a:rPr>
              <a:t>descriptive</a:t>
            </a:r>
            <a:r>
              <a:rPr lang="en-US" sz="2400" dirty="0">
                <a:latin typeface="Calibri" panose="020F0502020204030204" pitchFamily="34" charset="0"/>
                <a:ea typeface="Calibri" panose="020F0502020204030204" pitchFamily="34" charset="0"/>
                <a:cs typeface="Calibri" panose="020F0502020204030204" pitchFamily="34" charset="0"/>
              </a:rPr>
              <a:t> and true tables are </a:t>
            </a:r>
            <a:r>
              <a:rPr lang="en-US" sz="2400" b="1" dirty="0">
                <a:latin typeface="Calibri" panose="020F0502020204030204" pitchFamily="34" charset="0"/>
                <a:ea typeface="Calibri" panose="020F0502020204030204" pitchFamily="34" charset="0"/>
                <a:cs typeface="Calibri" panose="020F0502020204030204" pitchFamily="34" charset="0"/>
              </a:rPr>
              <a:t>accessible</a:t>
            </a: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There is sufficient </a:t>
            </a:r>
            <a:r>
              <a:rPr lang="en-US" sz="2400" b="1" dirty="0">
                <a:latin typeface="Calibri" panose="020F0502020204030204" pitchFamily="34" charset="0"/>
                <a:ea typeface="Calibri" panose="020F0502020204030204" pitchFamily="34" charset="0"/>
                <a:cs typeface="Calibri" panose="020F0502020204030204" pitchFamily="34" charset="0"/>
              </a:rPr>
              <a:t>color contrast </a:t>
            </a:r>
            <a:r>
              <a:rPr lang="en-US" sz="2400" dirty="0">
                <a:latin typeface="Calibri" panose="020F0502020204030204" pitchFamily="34" charset="0"/>
                <a:ea typeface="Calibri" panose="020F0502020204030204" pitchFamily="34" charset="0"/>
                <a:cs typeface="Calibri" panose="020F0502020204030204" pitchFamily="34" charset="0"/>
              </a:rPr>
              <a:t>and accurate </a:t>
            </a:r>
            <a:r>
              <a:rPr lang="en-US" sz="2400" b="1" dirty="0">
                <a:latin typeface="Calibri" panose="020F0502020204030204" pitchFamily="34" charset="0"/>
                <a:ea typeface="Calibri" panose="020F0502020204030204" pitchFamily="34" charset="0"/>
                <a:cs typeface="Calibri" panose="020F0502020204030204" pitchFamily="34" charset="0"/>
              </a:rPr>
              <a:t>reading order</a:t>
            </a: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Every slide has a </a:t>
            </a:r>
            <a:r>
              <a:rPr lang="en-US" sz="2400" b="1" dirty="0">
                <a:latin typeface="Calibri" panose="020F0502020204030204" pitchFamily="34" charset="0"/>
                <a:ea typeface="Calibri" panose="020F0502020204030204" pitchFamily="34" charset="0"/>
                <a:cs typeface="Calibri" panose="020F0502020204030204" pitchFamily="34" charset="0"/>
              </a:rPr>
              <a:t>unique title </a:t>
            </a:r>
            <a:r>
              <a:rPr lang="en-US" sz="2400" dirty="0">
                <a:latin typeface="Calibri" panose="020F0502020204030204" pitchFamily="34" charset="0"/>
                <a:ea typeface="Calibri" panose="020F0502020204030204" pitchFamily="34" charset="0"/>
                <a:cs typeface="Calibri" panose="020F0502020204030204" pitchFamily="34" charset="0"/>
              </a:rPr>
              <a:t>(H2).</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Animations and automatic slide transitions have </a:t>
            </a:r>
            <a:r>
              <a:rPr lang="en-US" sz="2400" b="1" dirty="0">
                <a:latin typeface="Calibri" panose="020F0502020204030204" pitchFamily="34" charset="0"/>
                <a:ea typeface="Calibri" panose="020F0502020204030204" pitchFamily="34" charset="0"/>
                <a:cs typeface="Calibri" panose="020F0502020204030204" pitchFamily="34" charset="0"/>
              </a:rPr>
              <a:t>reduced motion</a:t>
            </a: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Captions</a:t>
            </a:r>
            <a:r>
              <a:rPr lang="en-US" sz="2400" dirty="0">
                <a:latin typeface="Calibri" panose="020F0502020204030204" pitchFamily="34" charset="0"/>
                <a:ea typeface="Calibri" panose="020F0502020204030204" pitchFamily="34" charset="0"/>
                <a:cs typeface="Calibri" panose="020F0502020204030204" pitchFamily="34" charset="0"/>
              </a:rPr>
              <a:t> for live presentations or embedded video/audio</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Accessibility checkers were used.</a:t>
            </a:r>
          </a:p>
          <a:p>
            <a:pPr>
              <a:lnSpc>
                <a:spcPct val="100000"/>
              </a:lnSpc>
              <a:buFont typeface="Wingdings" panose="05000000000000000000" pitchFamily="2" charset="2"/>
              <a:buChar char="q"/>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Half Frame 4">
            <a:extLst>
              <a:ext uri="{FF2B5EF4-FFF2-40B4-BE49-F238E27FC236}">
                <a16:creationId xmlns:a16="http://schemas.microsoft.com/office/drawing/2014/main" id="{A19116F8-2D4D-AE36-2450-A21196D09E2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6925D1AB-38A5-5AFE-73C2-142845835E98}"/>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89ABDB-4A3A-EE35-C9CE-AF1310EC7017}"/>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85632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2D9BBE-41B9-EB17-5967-6765AF6AC216}"/>
              </a:ext>
              <a:ext uri="{C183D7F6-B498-43B3-948B-1728B52AA6E4}">
                <adec:decorative xmlns:adec="http://schemas.microsoft.com/office/drawing/2017/decorative" val="1"/>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7821" b="78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3EEDFE8-A32B-B9B6-DDBF-CF9EB104A07F}"/>
              </a:ext>
            </a:extLst>
          </p:cNvPr>
          <p:cNvSpPr>
            <a:spLocks noGrp="1"/>
          </p:cNvSpPr>
          <p:nvPr>
            <p:ph type="title"/>
          </p:nvPr>
        </p:nvSpPr>
        <p:spPr>
          <a:xfrm>
            <a:off x="1066310" y="0"/>
            <a:ext cx="3788494" cy="1219200"/>
          </a:xfrm>
        </p:spPr>
        <p:txBody>
          <a:bodyPr anchor="b">
            <a:noAutofit/>
          </a:bodyPr>
          <a:lstStyle/>
          <a:p>
            <a:pPr algn="ctr"/>
            <a:r>
              <a:rPr lang="en-US" sz="4400">
                <a:latin typeface="Candara" panose="020E0502030303020204" pitchFamily="34" charset="0"/>
              </a:rPr>
              <a:t>Thank You!</a:t>
            </a:r>
            <a:endParaRPr lang="en-US" sz="4400" dirty="0">
              <a:latin typeface="Candara" panose="020E0502030303020204" pitchFamily="34" charset="0"/>
            </a:endParaRPr>
          </a:p>
        </p:txBody>
      </p:sp>
      <p:sp>
        <p:nvSpPr>
          <p:cNvPr id="8" name="Title 2">
            <a:extLst>
              <a:ext uri="{FF2B5EF4-FFF2-40B4-BE49-F238E27FC236}">
                <a16:creationId xmlns:a16="http://schemas.microsoft.com/office/drawing/2014/main" id="{5E4A8C4C-CB97-231E-A35E-7759C45C2BF5}"/>
              </a:ext>
            </a:extLst>
          </p:cNvPr>
          <p:cNvSpPr txBox="1">
            <a:spLocks/>
          </p:cNvSpPr>
          <p:nvPr/>
        </p:nvSpPr>
        <p:spPr>
          <a:xfrm>
            <a:off x="6731306" y="4023361"/>
            <a:ext cx="4837936" cy="2331084"/>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b="1" i="0" kern="1200">
                <a:solidFill>
                  <a:schemeClr val="bg1"/>
                </a:solidFill>
                <a:latin typeface="Aptos Display" panose="020B0004020202020204" pitchFamily="34" charset="0"/>
                <a:ea typeface="+mj-ea"/>
                <a:cs typeface="+mj-cs"/>
              </a:defRPr>
            </a:lvl1pPr>
          </a:lstStyle>
          <a:p>
            <a:pPr algn="ctr">
              <a:lnSpc>
                <a:spcPct val="150000"/>
              </a:lnSpc>
            </a:pPr>
            <a:r>
              <a:rPr lang="en-US" sz="2400" dirty="0">
                <a:latin typeface="Calibri"/>
                <a:ea typeface="Calibri"/>
                <a:cs typeface="Calibri"/>
              </a:rPr>
              <a:t>ACCESSIBLE POWERPOINTS</a:t>
            </a:r>
            <a:endParaRPr lang="en-US" sz="2400" dirty="0"/>
          </a:p>
          <a:p>
            <a:pPr algn="ctr">
              <a:lnSpc>
                <a:spcPct val="150000"/>
              </a:lnSpc>
            </a:pPr>
            <a:r>
              <a:rPr lang="en-US" sz="2400" b="0" i="1" dirty="0">
                <a:latin typeface="Calibri" panose="020F0502020204030204" pitchFamily="34" charset="0"/>
                <a:ea typeface="Calibri" panose="020F0502020204030204" pitchFamily="34" charset="0"/>
                <a:cs typeface="Calibri" panose="020F0502020204030204" pitchFamily="34" charset="0"/>
              </a:rPr>
              <a:t>UConn ITS Accessibility</a:t>
            </a:r>
          </a:p>
          <a:p>
            <a:pPr algn="ctr">
              <a:lnSpc>
                <a:spcPct val="150000"/>
              </a:lnSpc>
            </a:pPr>
            <a:r>
              <a:rPr lang="en-US" sz="2400" b="0" dirty="0">
                <a:latin typeface="Calibri" panose="020F0502020204030204" pitchFamily="34" charset="0"/>
                <a:ea typeface="Calibri" panose="020F0502020204030204" pitchFamily="34" charset="0"/>
                <a:cs typeface="Calibri" panose="020F0502020204030204" pitchFamily="34" charset="0"/>
              </a:rPr>
              <a:t>accessibility.its.uconn.edu</a:t>
            </a:r>
          </a:p>
        </p:txBody>
      </p:sp>
    </p:spTree>
    <p:extLst>
      <p:ext uri="{BB962C8B-B14F-4D97-AF65-F5344CB8AC3E}">
        <p14:creationId xmlns:p14="http://schemas.microsoft.com/office/powerpoint/2010/main" val="259022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9528-7BB1-312B-29C2-0AF0275C95E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University of Connecticut Wordmark</a:t>
            </a:r>
          </a:p>
        </p:txBody>
      </p:sp>
    </p:spTree>
    <p:extLst>
      <p:ext uri="{BB962C8B-B14F-4D97-AF65-F5344CB8AC3E}">
        <p14:creationId xmlns:p14="http://schemas.microsoft.com/office/powerpoint/2010/main" val="391848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96C9-F503-E623-86C9-5F2C7BB57BFD}"/>
              </a:ext>
            </a:extLst>
          </p:cNvPr>
          <p:cNvSpPr>
            <a:spLocks noGrp="1"/>
          </p:cNvSpPr>
          <p:nvPr>
            <p:ph type="title"/>
          </p:nvPr>
        </p:nvSpPr>
        <p:spPr/>
        <p:txBody>
          <a:bodyPr/>
          <a:lstStyle/>
          <a:p>
            <a:r>
              <a:rPr lang="en-US" dirty="0">
                <a:latin typeface="Candara" panose="020E0502030303020204" pitchFamily="34" charset="0"/>
              </a:rPr>
              <a:t>Accessible PowerPoint (1/2)</a:t>
            </a:r>
          </a:p>
        </p:txBody>
      </p:sp>
      <p:sp>
        <p:nvSpPr>
          <p:cNvPr id="3" name="Content Placeholder 2">
            <a:extLst>
              <a:ext uri="{FF2B5EF4-FFF2-40B4-BE49-F238E27FC236}">
                <a16:creationId xmlns:a16="http://schemas.microsoft.com/office/drawing/2014/main" id="{B224246B-8BBF-2823-CFDA-DEA38721AF3F}"/>
              </a:ext>
            </a:extLst>
          </p:cNvPr>
          <p:cNvSpPr>
            <a:spLocks noGrp="1"/>
          </p:cNvSpPr>
          <p:nvPr>
            <p:ph idx="1"/>
          </p:nvPr>
        </p:nvSpPr>
        <p:spPr/>
        <p:txBody>
          <a:bodyPr>
            <a:noAutofit/>
          </a:bodyPr>
          <a:lstStyle/>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Add a document title to the file.</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Fonts should be accessible (sans serif).</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Ensure alt text is used for images.</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Hyperlinks need to be descriptive.</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True tables need to be accessible.</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Ensure sufficient color contrast.</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Give every slide a unique title (H2).</a:t>
            </a:r>
          </a:p>
        </p:txBody>
      </p:sp>
      <p:pic>
        <p:nvPicPr>
          <p:cNvPr id="1026" name="Picture 2" descr="Principles of Accessible Design showing icons for POUR method: perceivable, operable, understandable, and robust.">
            <a:extLst>
              <a:ext uri="{FF2B5EF4-FFF2-40B4-BE49-F238E27FC236}">
                <a16:creationId xmlns:a16="http://schemas.microsoft.com/office/drawing/2014/main" id="{3FE9B6DF-BD0D-FE16-E5E6-9C23739B9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1821682"/>
            <a:ext cx="4511040" cy="3412906"/>
          </a:xfrm>
          <a:prstGeom prst="rect">
            <a:avLst/>
          </a:prstGeom>
          <a:noFill/>
          <a:extLst>
            <a:ext uri="{909E8E84-426E-40DD-AFC4-6F175D3DCCD1}">
              <a14:hiddenFill xmlns:a14="http://schemas.microsoft.com/office/drawing/2010/main">
                <a:solidFill>
                  <a:srgbClr val="FFFFFF"/>
                </a:solidFill>
              </a14:hiddenFill>
            </a:ext>
          </a:extLst>
        </p:spPr>
      </p:pic>
      <p:sp>
        <p:nvSpPr>
          <p:cNvPr id="5" name="Half Frame 4">
            <a:extLst>
              <a:ext uri="{FF2B5EF4-FFF2-40B4-BE49-F238E27FC236}">
                <a16:creationId xmlns:a16="http://schemas.microsoft.com/office/drawing/2014/main" id="{19157034-CD9F-87CA-EFFF-CCEF3A9B201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FAD1112-0740-5D4B-2900-09C85F53DCE3}"/>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FA4CB2-085A-D6D4-4C30-C251AC89513D}"/>
              </a:ext>
              <a:ext uri="{C183D7F6-B498-43B3-948B-1728B52AA6E4}">
                <adec:decorative xmlns:adec="http://schemas.microsoft.com/office/drawing/2017/decorative" val="0"/>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26970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C1ADE8-3123-ECF6-0D13-4290E6C34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F5E02-938F-8BBC-F86F-D023565F6900}"/>
              </a:ext>
            </a:extLst>
          </p:cNvPr>
          <p:cNvSpPr>
            <a:spLocks noGrp="1"/>
          </p:cNvSpPr>
          <p:nvPr>
            <p:ph type="title"/>
          </p:nvPr>
        </p:nvSpPr>
        <p:spPr/>
        <p:txBody>
          <a:bodyPr/>
          <a:lstStyle/>
          <a:p>
            <a:r>
              <a:rPr lang="en-US" dirty="0">
                <a:latin typeface="Candara" panose="020E0502030303020204" pitchFamily="34" charset="0"/>
              </a:rPr>
              <a:t>Accessible PowerPoint (2/2)</a:t>
            </a:r>
          </a:p>
        </p:txBody>
      </p:sp>
      <p:sp>
        <p:nvSpPr>
          <p:cNvPr id="3" name="Content Placeholder 2">
            <a:extLst>
              <a:ext uri="{FF2B5EF4-FFF2-40B4-BE49-F238E27FC236}">
                <a16:creationId xmlns:a16="http://schemas.microsoft.com/office/drawing/2014/main" id="{87BD2C9C-E095-B15F-5817-1801EC5CFEB2}"/>
              </a:ext>
            </a:extLst>
          </p:cNvPr>
          <p:cNvSpPr>
            <a:spLocks noGrp="1"/>
          </p:cNvSpPr>
          <p:nvPr>
            <p:ph idx="1"/>
          </p:nvPr>
        </p:nvSpPr>
        <p:spPr/>
        <p:txBody>
          <a:bodyPr>
            <a:noAutofit/>
          </a:bodyPr>
          <a:lstStyle/>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Ensure the reading order is accurate.</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Avoid animations &amp; automatic slide transitions.</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Captions for live presentations.</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Captions for embedded video/audio.</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Use accessibility checkers.</a:t>
            </a:r>
          </a:p>
        </p:txBody>
      </p:sp>
      <p:pic>
        <p:nvPicPr>
          <p:cNvPr id="2050" name="Picture 2" descr="Diagram from documentally depicting 7 areas: Section 508, WCAG, ACA, AODA, EAA/EN, ADA, and PDF/UA.">
            <a:extLst>
              <a:ext uri="{FF2B5EF4-FFF2-40B4-BE49-F238E27FC236}">
                <a16:creationId xmlns:a16="http://schemas.microsoft.com/office/drawing/2014/main" id="{45F6C850-0950-490D-4484-0D806E26D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1311275"/>
            <a:ext cx="4029074" cy="4056390"/>
          </a:xfrm>
          <a:prstGeom prst="rect">
            <a:avLst/>
          </a:prstGeom>
          <a:noFill/>
          <a:extLst>
            <a:ext uri="{909E8E84-426E-40DD-AFC4-6F175D3DCCD1}">
              <a14:hiddenFill xmlns:a14="http://schemas.microsoft.com/office/drawing/2010/main">
                <a:solidFill>
                  <a:srgbClr val="FFFFFF"/>
                </a:solidFill>
              </a14:hiddenFill>
            </a:ext>
          </a:extLst>
        </p:spPr>
      </p:pic>
      <p:sp>
        <p:nvSpPr>
          <p:cNvPr id="5" name="Half Frame 4">
            <a:extLst>
              <a:ext uri="{FF2B5EF4-FFF2-40B4-BE49-F238E27FC236}">
                <a16:creationId xmlns:a16="http://schemas.microsoft.com/office/drawing/2014/main" id="{20AA4089-03F6-4A43-3B1F-FF060A310867}"/>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7AEA7B94-C4FE-95A2-C0DC-74FDE01A9154}"/>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F50AB50-0B8F-6C11-B573-83207CB20EE3}"/>
              </a:ext>
              <a:ext uri="{C183D7F6-B498-43B3-948B-1728B52AA6E4}">
                <adec:decorative xmlns:adec="http://schemas.microsoft.com/office/drawing/2017/decorative" val="0"/>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52664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4F05-50D1-4B15-2FEE-92E60AA10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B6C82-E8E7-265F-803D-81A8112BFD40}"/>
              </a:ext>
            </a:extLst>
          </p:cNvPr>
          <p:cNvSpPr>
            <a:spLocks noGrp="1"/>
          </p:cNvSpPr>
          <p:nvPr>
            <p:ph type="title"/>
          </p:nvPr>
        </p:nvSpPr>
        <p:spPr/>
        <p:txBody>
          <a:bodyPr/>
          <a:lstStyle/>
          <a:p>
            <a:r>
              <a:rPr lang="en-US" dirty="0">
                <a:latin typeface="Candara" panose="020E0502030303020204" pitchFamily="34" charset="0"/>
              </a:rPr>
              <a:t>Document Title &amp; Author</a:t>
            </a:r>
          </a:p>
        </p:txBody>
      </p:sp>
      <p:pic>
        <p:nvPicPr>
          <p:cNvPr id="9" name="Content Placeholder 5" descr="Screenshot File menu highlighted">
            <a:extLst>
              <a:ext uri="{FF2B5EF4-FFF2-40B4-BE49-F238E27FC236}">
                <a16:creationId xmlns:a16="http://schemas.microsoft.com/office/drawing/2014/main" id="{0EF3E685-51FA-1A2E-8104-DBEA77613C1F}"/>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838200" y="1987397"/>
            <a:ext cx="2120495" cy="3089116"/>
          </a:xfrm>
          <a:prstGeom prst="rect">
            <a:avLst/>
          </a:prstGeom>
          <a:ln>
            <a:noFill/>
          </a:ln>
          <a:effectLst>
            <a:outerShdw blurRad="292100" dist="139700" dir="2700000" algn="tl" rotWithShape="0">
              <a:srgbClr val="333333">
                <a:alpha val="65000"/>
              </a:srgbClr>
            </a:outerShdw>
          </a:effectLst>
        </p:spPr>
      </p:pic>
      <p:pic>
        <p:nvPicPr>
          <p:cNvPr id="10" name="Content Placeholder 7" descr="Screenshot Info menu highlighted">
            <a:extLst>
              <a:ext uri="{FF2B5EF4-FFF2-40B4-BE49-F238E27FC236}">
                <a16:creationId xmlns:a16="http://schemas.microsoft.com/office/drawing/2014/main" id="{94E88EF0-415A-F178-DCCA-E984F358FE00}"/>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3130062" y="1987397"/>
            <a:ext cx="1554510" cy="3335504"/>
          </a:xfrm>
          <a:prstGeom prst="rect">
            <a:avLst/>
          </a:prstGeom>
          <a:ln>
            <a:noFill/>
          </a:ln>
          <a:effectLst>
            <a:outerShdw blurRad="292100" dist="139700" dir="2700000" algn="tl" rotWithShape="0">
              <a:srgbClr val="333333">
                <a:alpha val="65000"/>
              </a:srgbClr>
            </a:outerShdw>
          </a:effectLst>
        </p:spPr>
      </p:pic>
      <p:pic>
        <p:nvPicPr>
          <p:cNvPr id="11" name="Content Placeholder 7" descr="Screenshot of document info with Title highlighted">
            <a:extLst>
              <a:ext uri="{FF2B5EF4-FFF2-40B4-BE49-F238E27FC236}">
                <a16:creationId xmlns:a16="http://schemas.microsoft.com/office/drawing/2014/main" id="{9D0D3466-8CB0-1C4D-2948-6AEECD2D5BA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55939" y="1987397"/>
            <a:ext cx="7105557" cy="2527079"/>
          </a:xfrm>
          <a:prstGeom prst="rect">
            <a:avLst/>
          </a:prstGeom>
          <a:ln>
            <a:noFill/>
          </a:ln>
          <a:effectLst>
            <a:outerShdw blurRad="292100" dist="139700" dir="2700000" algn="tl" rotWithShape="0">
              <a:srgbClr val="333333">
                <a:alpha val="65000"/>
              </a:srgbClr>
            </a:outerShdw>
          </a:effectLst>
        </p:spPr>
      </p:pic>
      <p:sp>
        <p:nvSpPr>
          <p:cNvPr id="5" name="Half Frame 4">
            <a:extLst>
              <a:ext uri="{FF2B5EF4-FFF2-40B4-BE49-F238E27FC236}">
                <a16:creationId xmlns:a16="http://schemas.microsoft.com/office/drawing/2014/main" id="{B93A8EFD-8A94-6972-6B02-315A4102F359}"/>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F988E305-A59E-DACA-D792-96739584B45A}"/>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3F73D81-3DD5-163C-9591-0680BD0F8188}"/>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17481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FD8A8-45A0-94F9-4C79-748AC2B9B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2697E-6D50-F839-ED07-C1CD70ABAB5F}"/>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Ensuring Unique Slide Titles</a:t>
            </a:r>
          </a:p>
        </p:txBody>
      </p:sp>
      <p:sp>
        <p:nvSpPr>
          <p:cNvPr id="7" name="Text Placeholder 3">
            <a:extLst>
              <a:ext uri="{FF2B5EF4-FFF2-40B4-BE49-F238E27FC236}">
                <a16:creationId xmlns:a16="http://schemas.microsoft.com/office/drawing/2014/main" id="{E9224F45-66E9-DF95-6E77-39F030DE40FA}"/>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Slide titles are presented as headings by screen readers.</a:t>
            </a:r>
          </a:p>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If a title is not present or necessary, utilize </a:t>
            </a:r>
            <a:r>
              <a:rPr lang="en-US" sz="2400" b="1" dirty="0">
                <a:latin typeface="Calibri" panose="020F0502020204030204" pitchFamily="34" charset="0"/>
                <a:ea typeface="Calibri" panose="020F0502020204030204" pitchFamily="34" charset="0"/>
                <a:cs typeface="Calibri" panose="020F0502020204030204" pitchFamily="34" charset="0"/>
              </a:rPr>
              <a:t>Hidden Title</a:t>
            </a:r>
            <a:r>
              <a:rPr lang="en-US" sz="2400" dirty="0">
                <a:latin typeface="Calibri" panose="020F0502020204030204" pitchFamily="34" charset="0"/>
                <a:ea typeface="Calibri" panose="020F0502020204030204" pitchFamily="34" charset="0"/>
                <a:cs typeface="Calibri" panose="020F0502020204030204" pitchFamily="34" charset="0"/>
              </a:rPr>
              <a:t>.</a:t>
            </a:r>
          </a:p>
          <a:p>
            <a:pPr marL="800100" lvl="1" indent="-342900">
              <a:lnSpc>
                <a:spcPct val="100000"/>
              </a:lnSpc>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Visually out of the way while maintaining accessibility.</a:t>
            </a:r>
          </a:p>
        </p:txBody>
      </p:sp>
      <p:pic>
        <p:nvPicPr>
          <p:cNvPr id="3074" name="Picture 2">
            <a:extLst>
              <a:ext uri="{FF2B5EF4-FFF2-40B4-BE49-F238E27FC236}">
                <a16:creationId xmlns:a16="http://schemas.microsoft.com/office/drawing/2014/main" id="{9B6649E6-1993-FDF5-4FDE-778CDF128CD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69507"/>
            <a:ext cx="5597252" cy="3638298"/>
          </a:xfrm>
          <a:prstGeom prst="rect">
            <a:avLst/>
          </a:prstGeom>
          <a:noFill/>
          <a:extLst>
            <a:ext uri="{909E8E84-426E-40DD-AFC4-6F175D3DCCD1}">
              <a14:hiddenFill xmlns:a14="http://schemas.microsoft.com/office/drawing/2010/main">
                <a:solidFill>
                  <a:srgbClr val="FFFFFF"/>
                </a:solidFill>
              </a14:hiddenFill>
            </a:ext>
          </a:extLst>
        </p:spPr>
      </p:pic>
      <p:sp>
        <p:nvSpPr>
          <p:cNvPr id="3" name="Half Frame 2">
            <a:extLst>
              <a:ext uri="{FF2B5EF4-FFF2-40B4-BE49-F238E27FC236}">
                <a16:creationId xmlns:a16="http://schemas.microsoft.com/office/drawing/2014/main" id="{AAC0B3CD-5AB5-E083-A05D-6EF605D5E9D3}"/>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CAF4F7D9-A08B-D24D-70B9-AE0E3FA8898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E39B50C-7035-F068-3B0D-EA1F0DB51C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19713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96C9-F503-E623-86C9-5F2C7BB57BFD}"/>
              </a:ext>
            </a:extLst>
          </p:cNvPr>
          <p:cNvSpPr>
            <a:spLocks noGrp="1"/>
          </p:cNvSpPr>
          <p:nvPr>
            <p:ph type="title"/>
          </p:nvPr>
        </p:nvSpPr>
        <p:spPr/>
        <p:txBody>
          <a:bodyPr/>
          <a:lstStyle/>
          <a:p>
            <a:r>
              <a:rPr lang="en-US" dirty="0">
                <a:latin typeface="Candara" panose="020E0502030303020204" pitchFamily="34" charset="0"/>
              </a:rPr>
              <a:t>Reading Order</a:t>
            </a:r>
          </a:p>
        </p:txBody>
      </p:sp>
      <p:sp>
        <p:nvSpPr>
          <p:cNvPr id="3" name="Content Placeholder 2">
            <a:extLst>
              <a:ext uri="{FF2B5EF4-FFF2-40B4-BE49-F238E27FC236}">
                <a16:creationId xmlns:a16="http://schemas.microsoft.com/office/drawing/2014/main" id="{B224246B-8BBF-2823-CFDA-DEA38721AF3F}"/>
              </a:ext>
            </a:extLst>
          </p:cNvPr>
          <p:cNvSpPr>
            <a:spLocks noGrp="1"/>
          </p:cNvSpPr>
          <p:nvPr>
            <p:ph idx="1"/>
          </p:nvPr>
        </p:nvSpPr>
        <p:spPr>
          <a:xfrm>
            <a:off x="838200" y="1825625"/>
            <a:ext cx="10515600" cy="1795880"/>
          </a:xfrm>
        </p:spPr>
        <p:txBody>
          <a:bodyPr>
            <a:normAutofit/>
          </a:bodyPr>
          <a:lstStyle/>
          <a:p>
            <a:pPr>
              <a:lnSpc>
                <a:spcPct val="100000"/>
              </a:lnSpc>
            </a:pPr>
            <a:r>
              <a:rPr lang="en-US" sz="2400" dirty="0">
                <a:latin typeface="Calibri" panose="020F0502020204030204" pitchFamily="34" charset="0"/>
                <a:cs typeface="Calibri" panose="020F0502020204030204" pitchFamily="34" charset="0"/>
              </a:rPr>
              <a:t>Group objects into logical units for complex diagrams or illustrations.</a:t>
            </a:r>
          </a:p>
          <a:p>
            <a:pPr>
              <a:lnSpc>
                <a:spcPct val="100000"/>
              </a:lnSpc>
            </a:pPr>
            <a:r>
              <a:rPr lang="en-US" sz="2400" dirty="0">
                <a:latin typeface="Calibri" panose="020F0502020204030204" pitchFamily="34" charset="0"/>
                <a:cs typeface="Calibri" panose="020F0502020204030204" pitchFamily="34" charset="0"/>
              </a:rPr>
              <a:t>Screen readers can read grouped units rather than each individual objects.</a:t>
            </a:r>
          </a:p>
          <a:p>
            <a:pPr>
              <a:lnSpc>
                <a:spcPct val="100000"/>
              </a:lnSpc>
            </a:pPr>
            <a:r>
              <a:rPr lang="en-US" sz="2400" dirty="0">
                <a:latin typeface="Calibri" panose="020F0502020204030204" pitchFamily="34" charset="0"/>
                <a:cs typeface="Calibri" panose="020F0502020204030204" pitchFamily="34" charset="0"/>
              </a:rPr>
              <a:t>Use the </a:t>
            </a:r>
            <a:r>
              <a:rPr lang="en-US" sz="2400" b="1" dirty="0">
                <a:latin typeface="Calibri" panose="020F0502020204030204" pitchFamily="34" charset="0"/>
                <a:cs typeface="Calibri" panose="020F0502020204030204" pitchFamily="34" charset="0"/>
              </a:rPr>
              <a:t>Reading Order Pane </a:t>
            </a:r>
            <a:r>
              <a:rPr lang="en-US" sz="2400" dirty="0">
                <a:latin typeface="Calibri" panose="020F0502020204030204" pitchFamily="34" charset="0"/>
                <a:cs typeface="Calibri" panose="020F0502020204030204" pitchFamily="34" charset="0"/>
              </a:rPr>
              <a:t>or </a:t>
            </a:r>
            <a:r>
              <a:rPr lang="en-US" sz="2400" b="1" dirty="0">
                <a:latin typeface="Calibri" panose="020F0502020204030204" pitchFamily="34" charset="0"/>
                <a:cs typeface="Calibri" panose="020F0502020204030204" pitchFamily="34" charset="0"/>
              </a:rPr>
              <a:t>Selection Pane</a:t>
            </a:r>
            <a:r>
              <a:rPr lang="en-US" sz="2400" dirty="0">
                <a:latin typeface="Calibri" panose="020F0502020204030204" pitchFamily="34" charset="0"/>
                <a:cs typeface="Calibri" panose="020F0502020204030204" pitchFamily="34" charset="0"/>
              </a:rPr>
              <a:t> to check the order of objects.</a:t>
            </a:r>
          </a:p>
        </p:txBody>
      </p:sp>
      <p:sp>
        <p:nvSpPr>
          <p:cNvPr id="5" name="Half Frame 4">
            <a:extLst>
              <a:ext uri="{FF2B5EF4-FFF2-40B4-BE49-F238E27FC236}">
                <a16:creationId xmlns:a16="http://schemas.microsoft.com/office/drawing/2014/main" id="{19157034-CD9F-87CA-EFFF-CCEF3A9B201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D07BF23A-1DD2-1610-4F1B-28FABDA0BAA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FA4CB2-085A-D6D4-4C30-C251AC8951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37819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6C8E0-6FC1-AAF4-EC00-91A52E5AF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47670-D581-4BB3-3744-D10CF5790204}"/>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Reading Order Pane</a:t>
            </a:r>
          </a:p>
        </p:txBody>
      </p:sp>
      <p:sp>
        <p:nvSpPr>
          <p:cNvPr id="7" name="Text Placeholder 3">
            <a:extLst>
              <a:ext uri="{FF2B5EF4-FFF2-40B4-BE49-F238E27FC236}">
                <a16:creationId xmlns:a16="http://schemas.microsoft.com/office/drawing/2014/main" id="{9A851962-943D-B89C-8E12-EA68FF2C8076}"/>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Review &gt; Check Accessibility &gt; Reading Order Pane</a:t>
            </a:r>
          </a:p>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Reads top down.</a:t>
            </a:r>
          </a:p>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Add alt text or uncheck decorative elements.</a:t>
            </a:r>
          </a:p>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Learn more about </a:t>
            </a:r>
            <a:r>
              <a:rPr lang="en-US" sz="2400" dirty="0">
                <a:latin typeface="Calibri" panose="020F0502020204030204" pitchFamily="34" charset="0"/>
                <a:cs typeface="Calibri" panose="020F0502020204030204" pitchFamily="34" charset="0"/>
                <a:hlinkClick r:id="rId3"/>
              </a:rPr>
              <a:t>Reading Order Pane </a:t>
            </a:r>
            <a:r>
              <a:rPr lang="en-US" sz="2400" dirty="0">
                <a:latin typeface="Calibri" panose="020F0502020204030204" pitchFamily="34" charset="0"/>
                <a:cs typeface="Calibri" panose="020F0502020204030204" pitchFamily="34" charset="0"/>
              </a:rPr>
              <a:t>on Microsoft’s website.</a:t>
            </a:r>
          </a:p>
        </p:txBody>
      </p:sp>
      <p:pic>
        <p:nvPicPr>
          <p:cNvPr id="4" name="Picture 3" descr="Screenshot of PowerPoint menu on Review tab Check Accessibility &gt; Reading Order Pane">
            <a:extLst>
              <a:ext uri="{FF2B5EF4-FFF2-40B4-BE49-F238E27FC236}">
                <a16:creationId xmlns:a16="http://schemas.microsoft.com/office/drawing/2014/main" id="{4319451C-CB6B-34F7-7956-963BBAE21A83}"/>
              </a:ext>
            </a:extLst>
          </p:cNvPr>
          <p:cNvPicPr>
            <a:picLocks noChangeAspect="1"/>
          </p:cNvPicPr>
          <p:nvPr/>
        </p:nvPicPr>
        <p:blipFill>
          <a:blip r:embed="rId4"/>
          <a:stretch>
            <a:fillRect/>
          </a:stretch>
        </p:blipFill>
        <p:spPr>
          <a:xfrm>
            <a:off x="6614162" y="1309752"/>
            <a:ext cx="2173044" cy="2741903"/>
          </a:xfrm>
          <a:prstGeom prst="rect">
            <a:avLst/>
          </a:prstGeom>
          <a:ln>
            <a:noFill/>
          </a:ln>
          <a:effectLst>
            <a:outerShdw blurRad="292100" dist="139700" dir="2700000" algn="tl" rotWithShape="0">
              <a:srgbClr val="333333">
                <a:alpha val="65000"/>
              </a:srgbClr>
            </a:outerShdw>
          </a:effectLst>
        </p:spPr>
      </p:pic>
      <p:pic>
        <p:nvPicPr>
          <p:cNvPr id="8" name="Picture 7" descr="screenshot of Reading Order menu in PowerPoint indicating the reading order is from the top to bottom.">
            <a:extLst>
              <a:ext uri="{FF2B5EF4-FFF2-40B4-BE49-F238E27FC236}">
                <a16:creationId xmlns:a16="http://schemas.microsoft.com/office/drawing/2014/main" id="{CA67B554-3706-8C87-D867-39970AFBF499}"/>
              </a:ext>
            </a:extLst>
          </p:cNvPr>
          <p:cNvPicPr>
            <a:picLocks noChangeAspect="1"/>
          </p:cNvPicPr>
          <p:nvPr/>
        </p:nvPicPr>
        <p:blipFill>
          <a:blip r:embed="rId5"/>
          <a:stretch>
            <a:fillRect/>
          </a:stretch>
        </p:blipFill>
        <p:spPr>
          <a:xfrm>
            <a:off x="8296766" y="3528677"/>
            <a:ext cx="2504762" cy="1771429"/>
          </a:xfrm>
          <a:prstGeom prst="rect">
            <a:avLst/>
          </a:prstGeom>
          <a:ln>
            <a:noFill/>
          </a:ln>
          <a:effectLst>
            <a:outerShdw blurRad="292100" dist="139700" dir="2700000" algn="tl" rotWithShape="0">
              <a:srgbClr val="333333">
                <a:alpha val="65000"/>
              </a:srgbClr>
            </a:outerShdw>
          </a:effectLst>
        </p:spPr>
      </p:pic>
      <p:sp>
        <p:nvSpPr>
          <p:cNvPr id="3" name="Half Frame 2">
            <a:extLst>
              <a:ext uri="{FF2B5EF4-FFF2-40B4-BE49-F238E27FC236}">
                <a16:creationId xmlns:a16="http://schemas.microsoft.com/office/drawing/2014/main" id="{46BD2858-9191-6E0D-B6C3-D3CE2E245A35}"/>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8229E54C-0B6F-A126-4E7B-474F4C9E61E1}"/>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DC34B61-6F3C-8024-5752-71694F527CEE}"/>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85780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0B01-562E-704B-10D3-B4E88B300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FF7C5-1BBD-4BF0-38BA-F0F3ABF43B5F}"/>
              </a:ext>
            </a:extLst>
          </p:cNvPr>
          <p:cNvSpPr>
            <a:spLocks noGrp="1"/>
          </p:cNvSpPr>
          <p:nvPr>
            <p:ph type="title"/>
          </p:nvPr>
        </p:nvSpPr>
        <p:spPr/>
        <p:txBody>
          <a:bodyPr/>
          <a:lstStyle/>
          <a:p>
            <a:r>
              <a:rPr lang="en-US" dirty="0">
                <a:latin typeface="Candara" panose="020E0502030303020204" pitchFamily="34" charset="0"/>
              </a:rPr>
              <a:t>Selection Pane</a:t>
            </a:r>
          </a:p>
        </p:txBody>
      </p:sp>
      <p:sp>
        <p:nvSpPr>
          <p:cNvPr id="3" name="Content Placeholder 2">
            <a:extLst>
              <a:ext uri="{FF2B5EF4-FFF2-40B4-BE49-F238E27FC236}">
                <a16:creationId xmlns:a16="http://schemas.microsoft.com/office/drawing/2014/main" id="{209B80D8-07B3-15B6-3C43-79E0476BC821}"/>
              </a:ext>
            </a:extLst>
          </p:cNvPr>
          <p:cNvSpPr>
            <a:spLocks noGrp="1"/>
          </p:cNvSpPr>
          <p:nvPr>
            <p:ph idx="1"/>
          </p:nvPr>
        </p:nvSpPr>
        <p:spPr>
          <a:xfrm>
            <a:off x="838200" y="1825625"/>
            <a:ext cx="5767137" cy="4186572"/>
          </a:xfrm>
        </p:spPr>
        <p:txBody>
          <a:bodyPr>
            <a:normAutofit/>
          </a:bodyPr>
          <a:lstStyle/>
          <a:p>
            <a:pPr>
              <a:lnSpc>
                <a:spcPct val="100000"/>
              </a:lnSpc>
            </a:pPr>
            <a:r>
              <a:rPr lang="en-US" sz="2400" b="1" dirty="0">
                <a:latin typeface="Calibri" panose="020F0502020204030204" pitchFamily="34" charset="0"/>
                <a:cs typeface="Calibri" panose="020F0502020204030204" pitchFamily="34" charset="0"/>
              </a:rPr>
              <a:t>Home &gt; Arrange &gt; Selection Pane</a:t>
            </a:r>
          </a:p>
          <a:p>
            <a:pPr>
              <a:lnSpc>
                <a:spcPct val="100000"/>
              </a:lnSpc>
            </a:pPr>
            <a:r>
              <a:rPr lang="en-US" sz="2400" dirty="0">
                <a:latin typeface="Calibri" panose="020F0502020204030204" pitchFamily="34" charset="0"/>
                <a:cs typeface="Calibri" panose="020F0502020204030204" pitchFamily="34" charset="0"/>
              </a:rPr>
              <a:t>Reads from bottom up.</a:t>
            </a:r>
          </a:p>
          <a:p>
            <a:pPr>
              <a:lnSpc>
                <a:spcPct val="100000"/>
              </a:lnSpc>
            </a:pPr>
            <a:r>
              <a:rPr lang="en-US" sz="2400" dirty="0">
                <a:latin typeface="Calibri" panose="020F0502020204030204" pitchFamily="34" charset="0"/>
                <a:cs typeface="Calibri" panose="020F0502020204030204" pitchFamily="34" charset="0"/>
              </a:rPr>
              <a:t>Is also used to lock or hide objects on a slide.</a:t>
            </a:r>
          </a:p>
        </p:txBody>
      </p:sp>
      <p:pic>
        <p:nvPicPr>
          <p:cNvPr id="7" name="Picture 6" descr="Screenshot of PowerPoint menu on Home tab Arrange &gt; Selection Pane.">
            <a:extLst>
              <a:ext uri="{FF2B5EF4-FFF2-40B4-BE49-F238E27FC236}">
                <a16:creationId xmlns:a16="http://schemas.microsoft.com/office/drawing/2014/main" id="{FE960088-A37B-4C7F-06DD-6FAAD1872A28}"/>
              </a:ext>
            </a:extLst>
          </p:cNvPr>
          <p:cNvPicPr>
            <a:picLocks noChangeAspect="1"/>
          </p:cNvPicPr>
          <p:nvPr/>
        </p:nvPicPr>
        <p:blipFill>
          <a:blip r:embed="rId3"/>
          <a:stretch>
            <a:fillRect/>
          </a:stretch>
        </p:blipFill>
        <p:spPr>
          <a:xfrm>
            <a:off x="7270611" y="681038"/>
            <a:ext cx="1689773" cy="4925942"/>
          </a:xfrm>
          <a:prstGeom prst="rect">
            <a:avLst/>
          </a:prstGeom>
          <a:ln>
            <a:noFill/>
          </a:ln>
          <a:effectLst>
            <a:outerShdw blurRad="292100" dist="139700" dir="2700000" algn="tl" rotWithShape="0">
              <a:srgbClr val="333333">
                <a:alpha val="65000"/>
              </a:srgbClr>
            </a:outerShdw>
          </a:effectLst>
        </p:spPr>
      </p:pic>
      <p:pic>
        <p:nvPicPr>
          <p:cNvPr id="8" name="Picture 7" descr="screenshot of Selection menu in PowerPoint indicating the reading order is from the bottom up.">
            <a:extLst>
              <a:ext uri="{FF2B5EF4-FFF2-40B4-BE49-F238E27FC236}">
                <a16:creationId xmlns:a16="http://schemas.microsoft.com/office/drawing/2014/main" id="{3C58F455-F75C-192F-0D89-EFFD989F8BA4}"/>
              </a:ext>
            </a:extLst>
          </p:cNvPr>
          <p:cNvPicPr>
            <a:picLocks noChangeAspect="1"/>
          </p:cNvPicPr>
          <p:nvPr/>
        </p:nvPicPr>
        <p:blipFill>
          <a:blip r:embed="rId4"/>
          <a:stretch>
            <a:fillRect/>
          </a:stretch>
        </p:blipFill>
        <p:spPr>
          <a:xfrm>
            <a:off x="9693836" y="2492197"/>
            <a:ext cx="2043934" cy="1873606"/>
          </a:xfrm>
          <a:prstGeom prst="rect">
            <a:avLst/>
          </a:prstGeom>
          <a:effectLst>
            <a:outerShdw blurRad="292100" dist="139700" dir="2700000" algn="ctr" rotWithShape="0">
              <a:srgbClr val="000000">
                <a:alpha val="65000"/>
              </a:srgbClr>
            </a:outerShdw>
          </a:effectLst>
        </p:spPr>
      </p:pic>
      <p:cxnSp>
        <p:nvCxnSpPr>
          <p:cNvPr id="10" name="Straight Arrow Connector 9">
            <a:extLst>
              <a:ext uri="{FF2B5EF4-FFF2-40B4-BE49-F238E27FC236}">
                <a16:creationId xmlns:a16="http://schemas.microsoft.com/office/drawing/2014/main" id="{0F7E6414-B833-170B-8CD6-4FBC58C52956}"/>
              </a:ext>
              <a:ext uri="{C183D7F6-B498-43B3-948B-1728B52AA6E4}">
                <adec:decorative xmlns:adec="http://schemas.microsoft.com/office/drawing/2017/decorative" val="1"/>
              </a:ext>
            </a:extLst>
          </p:cNvPr>
          <p:cNvCxnSpPr/>
          <p:nvPr/>
        </p:nvCxnSpPr>
        <p:spPr>
          <a:xfrm flipV="1">
            <a:off x="8656389" y="3971361"/>
            <a:ext cx="1022684" cy="12667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Half Frame 4">
            <a:extLst>
              <a:ext uri="{FF2B5EF4-FFF2-40B4-BE49-F238E27FC236}">
                <a16:creationId xmlns:a16="http://schemas.microsoft.com/office/drawing/2014/main" id="{9599A931-3791-A7AE-5737-B47E53F5E371}"/>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5C1F3D38-3BD8-177A-0940-0C0EEE619359}"/>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129DD09-4455-F3EE-AA4B-5BD989B345C3}"/>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36386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0C89FF-B962-88CE-6C6E-41A5F95CED8F}"/>
              </a:ext>
            </a:extLst>
          </p:cNvPr>
          <p:cNvSpPr>
            <a:spLocks noGrp="1"/>
          </p:cNvSpPr>
          <p:nvPr>
            <p:ph type="title"/>
          </p:nvPr>
        </p:nvSpPr>
        <p:spPr/>
        <p:txBody>
          <a:bodyPr/>
          <a:lstStyle/>
          <a:p>
            <a:r>
              <a:rPr lang="en-US" dirty="0">
                <a:latin typeface="Candara" panose="020E0502030303020204" pitchFamily="34" charset="0"/>
              </a:rPr>
              <a:t>Live Presentations: Captions</a:t>
            </a:r>
          </a:p>
        </p:txBody>
      </p:sp>
      <p:sp>
        <p:nvSpPr>
          <p:cNvPr id="2" name="Text Placeholder 1">
            <a:extLst>
              <a:ext uri="{FF2B5EF4-FFF2-40B4-BE49-F238E27FC236}">
                <a16:creationId xmlns:a16="http://schemas.microsoft.com/office/drawing/2014/main" id="{4764FED0-E4F5-0717-AD05-F25F5EEB6A81}"/>
              </a:ext>
            </a:extLst>
          </p:cNvPr>
          <p:cNvSpPr>
            <a:spLocks noGrp="1"/>
          </p:cNvSpPr>
          <p:nvPr>
            <p:ph type="body" idx="1"/>
          </p:nvPr>
        </p:nvSpPr>
        <p:spPr>
          <a:xfrm>
            <a:off x="839788" y="1681163"/>
            <a:ext cx="5157787" cy="477331"/>
          </a:xfrm>
        </p:spPr>
        <p:txBody>
          <a:bodyPr>
            <a:normAutofit/>
          </a:bodyPr>
          <a:lstStyle/>
          <a:p>
            <a:r>
              <a:rPr lang="en-US" dirty="0">
                <a:latin typeface="Candara" panose="020E0502030303020204" pitchFamily="34" charset="0"/>
              </a:rPr>
              <a:t>PowerPoint Live</a:t>
            </a:r>
          </a:p>
        </p:txBody>
      </p:sp>
      <p:sp>
        <p:nvSpPr>
          <p:cNvPr id="3" name="Content Placeholder 2">
            <a:extLst>
              <a:ext uri="{FF2B5EF4-FFF2-40B4-BE49-F238E27FC236}">
                <a16:creationId xmlns:a16="http://schemas.microsoft.com/office/drawing/2014/main" id="{0D9D14EB-EDE0-2992-3671-8CC0955FBCD5}"/>
              </a:ext>
            </a:extLst>
          </p:cNvPr>
          <p:cNvSpPr>
            <a:spLocks noGrp="1"/>
          </p:cNvSpPr>
          <p:nvPr>
            <p:ph sz="half" idx="2"/>
          </p:nvPr>
        </p:nvSpPr>
        <p:spPr>
          <a:xfrm>
            <a:off x="839788" y="2360959"/>
            <a:ext cx="5157787" cy="3642712"/>
          </a:xfrm>
        </p:spPr>
        <p:txBody>
          <a:bodyPr>
            <a:normAutofit/>
          </a:bodyPr>
          <a:lstStyle/>
          <a:p>
            <a:pPr lvl="0">
              <a:lnSpc>
                <a:spcPct val="100000"/>
              </a:lnSpc>
            </a:pPr>
            <a:r>
              <a:rPr lang="en-US" dirty="0">
                <a:latin typeface="Calibri" panose="020F0502020204030204" pitchFamily="34" charset="0"/>
                <a:cs typeface="Calibri" panose="020F0502020204030204" pitchFamily="34" charset="0"/>
              </a:rPr>
              <a:t>Users can choose to turn on/off.</a:t>
            </a:r>
          </a:p>
          <a:p>
            <a:pPr lvl="0">
              <a:lnSpc>
                <a:spcPct val="100000"/>
              </a:lnSpc>
            </a:pPr>
            <a:r>
              <a:rPr lang="en-US" dirty="0">
                <a:latin typeface="Calibri" panose="020F0502020204030204" pitchFamily="34" charset="0"/>
                <a:cs typeface="Calibri" panose="020F0502020204030204" pitchFamily="34" charset="0"/>
              </a:rPr>
              <a:t>Combines presentation capabilities with meeting/collaboration features of Teams.</a:t>
            </a:r>
          </a:p>
          <a:p>
            <a:pPr lvl="0">
              <a:lnSpc>
                <a:spcPct val="100000"/>
              </a:lnSpc>
            </a:pPr>
            <a:r>
              <a:rPr lang="en-US" dirty="0">
                <a:latin typeface="Calibri" panose="020F0502020204030204" pitchFamily="34" charset="0"/>
                <a:cs typeface="Calibri" panose="020F0502020204030204" pitchFamily="34" charset="0"/>
              </a:rPr>
              <a:t>In a Teams meeting: select </a:t>
            </a:r>
            <a:r>
              <a:rPr lang="en-US" b="1" dirty="0">
                <a:latin typeface="Calibri" panose="020F0502020204030204" pitchFamily="34" charset="0"/>
                <a:cs typeface="Calibri" panose="020F0502020204030204" pitchFamily="34" charset="0"/>
              </a:rPr>
              <a:t>Share &gt; PowerPoint Live section &gt; Your file</a:t>
            </a:r>
            <a:r>
              <a:rPr lang="en-US" dirty="0">
                <a:latin typeface="Calibri" panose="020F0502020204030204" pitchFamily="34" charset="0"/>
                <a:cs typeface="Calibri" panose="020F0502020204030204" pitchFamily="34" charset="0"/>
              </a:rPr>
              <a:t>.</a:t>
            </a:r>
          </a:p>
        </p:txBody>
      </p:sp>
      <p:sp>
        <p:nvSpPr>
          <p:cNvPr id="4" name="Text Placeholder 3">
            <a:extLst>
              <a:ext uri="{FF2B5EF4-FFF2-40B4-BE49-F238E27FC236}">
                <a16:creationId xmlns:a16="http://schemas.microsoft.com/office/drawing/2014/main" id="{A05B8832-6FB0-8C26-C112-83E2E9597F2E}"/>
              </a:ext>
            </a:extLst>
          </p:cNvPr>
          <p:cNvSpPr>
            <a:spLocks noGrp="1"/>
          </p:cNvSpPr>
          <p:nvPr>
            <p:ph type="body" sz="quarter" idx="3"/>
          </p:nvPr>
        </p:nvSpPr>
        <p:spPr>
          <a:xfrm>
            <a:off x="6172200" y="1681163"/>
            <a:ext cx="5183188" cy="477331"/>
          </a:xfrm>
        </p:spPr>
        <p:txBody>
          <a:bodyPr>
            <a:normAutofit/>
          </a:bodyPr>
          <a:lstStyle/>
          <a:p>
            <a:r>
              <a:rPr lang="en-US" dirty="0">
                <a:latin typeface="Candara" panose="020E0502030303020204" pitchFamily="34" charset="0"/>
              </a:rPr>
              <a:t>Live Captions</a:t>
            </a:r>
          </a:p>
        </p:txBody>
      </p:sp>
      <p:sp>
        <p:nvSpPr>
          <p:cNvPr id="5" name="Content Placeholder 4">
            <a:extLst>
              <a:ext uri="{FF2B5EF4-FFF2-40B4-BE49-F238E27FC236}">
                <a16:creationId xmlns:a16="http://schemas.microsoft.com/office/drawing/2014/main" id="{3ACEEEC1-414B-C9CF-756C-341839ECD4E1}"/>
              </a:ext>
            </a:extLst>
          </p:cNvPr>
          <p:cNvSpPr>
            <a:spLocks noGrp="1"/>
          </p:cNvSpPr>
          <p:nvPr>
            <p:ph sz="quarter" idx="4"/>
          </p:nvPr>
        </p:nvSpPr>
        <p:spPr>
          <a:xfrm>
            <a:off x="6172200" y="2360959"/>
            <a:ext cx="5183188" cy="3642712"/>
          </a:xfrm>
        </p:spPr>
        <p:txBody>
          <a:bodyPr/>
          <a:lstStyle/>
          <a:p>
            <a:pPr lvl="0">
              <a:lnSpc>
                <a:spcPct val="100000"/>
              </a:lnSpc>
            </a:pPr>
            <a:r>
              <a:rPr lang="en-US" dirty="0">
                <a:latin typeface="Calibri" panose="020F0502020204030204" pitchFamily="34" charset="0"/>
                <a:cs typeface="Calibri" panose="020F0502020204030204" pitchFamily="34" charset="0"/>
              </a:rPr>
              <a:t>Everyone sees the captions.</a:t>
            </a:r>
          </a:p>
          <a:p>
            <a:pPr lvl="0">
              <a:lnSpc>
                <a:spcPct val="100000"/>
              </a:lnSpc>
            </a:pPr>
            <a:r>
              <a:rPr lang="en-US" dirty="0">
                <a:latin typeface="Calibri" panose="020F0502020204030204" pitchFamily="34" charset="0"/>
                <a:cs typeface="Calibri" panose="020F0502020204030204" pitchFamily="34" charset="0"/>
              </a:rPr>
              <a:t>Use desktop version of PowerPoint.</a:t>
            </a:r>
          </a:p>
          <a:p>
            <a:pPr lvl="0">
              <a:lnSpc>
                <a:spcPct val="100000"/>
              </a:lnSpc>
            </a:pPr>
            <a:r>
              <a:rPr lang="en-US" b="1" dirty="0">
                <a:latin typeface="Calibri" panose="020F0502020204030204" pitchFamily="34" charset="0"/>
                <a:cs typeface="Calibri" panose="020F0502020204030204" pitchFamily="34" charset="0"/>
              </a:rPr>
              <a:t>Slide Show &gt; Always Use Subtitles</a:t>
            </a:r>
          </a:p>
        </p:txBody>
      </p:sp>
      <p:sp>
        <p:nvSpPr>
          <p:cNvPr id="8" name="Half Frame 7">
            <a:extLst>
              <a:ext uri="{FF2B5EF4-FFF2-40B4-BE49-F238E27FC236}">
                <a16:creationId xmlns:a16="http://schemas.microsoft.com/office/drawing/2014/main" id="{04BAAF79-7002-43DF-5E77-3BDD1E3853B0}"/>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Isosceles Triangle 8">
            <a:extLst>
              <a:ext uri="{FF2B5EF4-FFF2-40B4-BE49-F238E27FC236}">
                <a16:creationId xmlns:a16="http://schemas.microsoft.com/office/drawing/2014/main" id="{1B24C374-C150-0E3B-9D44-6E77AF7A8246}"/>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3ABD234-35A7-9149-0071-7EA4A50256D5}"/>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212943416"/>
      </p:ext>
    </p:extLst>
  </p:cSld>
  <p:clrMapOvr>
    <a:masterClrMapping/>
  </p:clrMapOvr>
</p:sld>
</file>

<file path=ppt/theme/theme1.xml><?xml version="1.0" encoding="utf-8"?>
<a:theme xmlns:a="http://schemas.openxmlformats.org/drawingml/2006/main" name="Office Theme">
  <a:themeElements>
    <a:clrScheme name="UConn Colors 1">
      <a:dk1>
        <a:srgbClr val="000000"/>
      </a:dk1>
      <a:lt1>
        <a:srgbClr val="FFFFFF"/>
      </a:lt1>
      <a:dk2>
        <a:srgbClr val="17295C"/>
      </a:dk2>
      <a:lt2>
        <a:srgbClr val="E8E8E8"/>
      </a:lt2>
      <a:accent1>
        <a:srgbClr val="0038BB"/>
      </a:accent1>
      <a:accent2>
        <a:srgbClr val="BA2229"/>
      </a:accent2>
      <a:accent3>
        <a:srgbClr val="8CBFE6"/>
      </a:accent3>
      <a:accent4>
        <a:srgbClr val="D9EAF3"/>
      </a:accent4>
      <a:accent5>
        <a:srgbClr val="001236"/>
      </a:accent5>
      <a:accent6>
        <a:srgbClr val="4EA72E"/>
      </a:accent6>
      <a:hlink>
        <a:srgbClr val="013CCE"/>
      </a:hlink>
      <a:folHlink>
        <a:srgbClr val="033DC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B4968D46-E14F-5046-A3CD-49D9053572C1}" vid="{D01E5105-143D-7744-BA07-725F995F41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5" ma:contentTypeDescription="Create a new document." ma:contentTypeScope="" ma:versionID="9af77efccae208da0800a60dae2e6b29">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ef9bac3de6fceee6e47287f056c96dd0"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B80F9-EE89-41FA-9870-F75B229E7E8B}">
  <ds:schemaRefs>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e16f6b68-41ff-40c7-9c8c-25b495cbb78a"/>
    <ds:schemaRef ds:uri="http://purl.org/dc/terms/"/>
    <ds:schemaRef ds:uri="266d7378-0306-4a5c-8704-20bf57ad8ebb"/>
  </ds:schemaRefs>
</ds:datastoreItem>
</file>

<file path=customXml/itemProps2.xml><?xml version="1.0" encoding="utf-8"?>
<ds:datastoreItem xmlns:ds="http://schemas.openxmlformats.org/officeDocument/2006/customXml" ds:itemID="{ECA2CF58-BF29-4AC2-93AE-D775CEDD1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B8F076-441D-4735-B2C0-5BB19D4173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ITSAccessibility_Word</Template>
  <TotalTime>199</TotalTime>
  <Words>1446</Words>
  <Application>Microsoft Office PowerPoint</Application>
  <PresentationFormat>Widescreen</PresentationFormat>
  <Paragraphs>113</Paragraphs>
  <Slides>14</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Candara</vt:lpstr>
      <vt:lpstr>Wingdings</vt:lpstr>
      <vt:lpstr>Office Theme</vt:lpstr>
      <vt:lpstr>Accessible PowerPoints</vt:lpstr>
      <vt:lpstr>Accessible PowerPoint (1/2)</vt:lpstr>
      <vt:lpstr>Accessible PowerPoint (2/2)</vt:lpstr>
      <vt:lpstr>Document Title &amp; Author</vt:lpstr>
      <vt:lpstr>Ensuring Unique Slide Titles</vt:lpstr>
      <vt:lpstr>Reading Order</vt:lpstr>
      <vt:lpstr>Reading Order Pane</vt:lpstr>
      <vt:lpstr>Selection Pane</vt:lpstr>
      <vt:lpstr>Live Presentations: Captions</vt:lpstr>
      <vt:lpstr>Embedded Video Captions</vt:lpstr>
      <vt:lpstr>Accessibility Checkers</vt:lpstr>
      <vt:lpstr>Accessible PowerPoint Checklist</vt:lpstr>
      <vt:lpstr>Thank You!</vt:lpstr>
      <vt:lpstr>University of Connecticut Wordmark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PowerPoints 2025</dc:title>
  <dc:creator>Rivas, Lili (TSC Student Worker)</dc:creator>
  <cp:lastModifiedBy>Rivas, Lili (TSC Student Worker)</cp:lastModifiedBy>
  <cp:revision>1</cp:revision>
  <dcterms:created xsi:type="dcterms:W3CDTF">2025-12-16T21:18:05Z</dcterms:created>
  <dcterms:modified xsi:type="dcterms:W3CDTF">2026-01-05T16:32:46Z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MediaServiceImageTags">
    <vt:lpwstr/>
  </property>
</Properties>
</file>