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45" r:id="rId5"/>
    <p:sldId id="283" r:id="rId6"/>
    <p:sldId id="326" r:id="rId7"/>
    <p:sldId id="321" r:id="rId8"/>
    <p:sldId id="337" r:id="rId9"/>
    <p:sldId id="336" r:id="rId10"/>
    <p:sldId id="332" r:id="rId11"/>
    <p:sldId id="340" r:id="rId12"/>
    <p:sldId id="323" r:id="rId13"/>
    <p:sldId id="339" r:id="rId14"/>
    <p:sldId id="335" r:id="rId15"/>
    <p:sldId id="338" r:id="rId16"/>
    <p:sldId id="325" r:id="rId17"/>
    <p:sldId id="308" r:id="rId18"/>
    <p:sldId id="281"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CE328-916D-4260-A9FE-7BD0D4A0E417}" v="1" dt="2026-01-05T16:49:52.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80" autoAdjust="0"/>
  </p:normalViewPr>
  <p:slideViewPr>
    <p:cSldViewPr snapToGrid="0">
      <p:cViewPr varScale="1">
        <p:scale>
          <a:sx n="46" d="100"/>
          <a:sy n="46" d="100"/>
        </p:scale>
        <p:origin x="1444" y="44"/>
      </p:cViewPr>
      <p:guideLst/>
    </p:cSldViewPr>
  </p:slideViewPr>
  <p:notesTextViewPr>
    <p:cViewPr>
      <p:scale>
        <a:sx n="1" d="1"/>
        <a:sy n="1" d="1"/>
      </p:scale>
      <p:origin x="0" y="0"/>
    </p:cViewPr>
  </p:notesTextViewPr>
  <p:notesViewPr>
    <p:cSldViewPr snapToGrid="0">
      <p:cViewPr varScale="1">
        <p:scale>
          <a:sx n="112" d="100"/>
          <a:sy n="112" d="100"/>
        </p:scale>
        <p:origin x="55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dlarek, Karen" userId="48538c00-b2ba-473f-af08-20b60a3a0c4e" providerId="ADAL" clId="{70FFF8FB-0DC1-407B-9544-FF671F19CCEB}"/>
    <pc:docChg chg="modSld sldOrd">
      <pc:chgData name="Skudlarek, Karen" userId="48538c00-b2ba-473f-af08-20b60a3a0c4e" providerId="ADAL" clId="{70FFF8FB-0DC1-407B-9544-FF671F19CCEB}" dt="2025-12-22T16:41:34.471" v="2"/>
      <pc:docMkLst>
        <pc:docMk/>
      </pc:docMkLst>
      <pc:sldChg chg="mod modShow">
        <pc:chgData name="Skudlarek, Karen" userId="48538c00-b2ba-473f-af08-20b60a3a0c4e" providerId="ADAL" clId="{70FFF8FB-0DC1-407B-9544-FF671F19CCEB}" dt="2025-12-22T16:29:48.050" v="0" actId="729"/>
        <pc:sldMkLst>
          <pc:docMk/>
          <pc:sldMk cId="3269703377" sldId="283"/>
        </pc:sldMkLst>
      </pc:sldChg>
      <pc:sldChg chg="ord">
        <pc:chgData name="Skudlarek, Karen" userId="48538c00-b2ba-473f-af08-20b60a3a0c4e" providerId="ADAL" clId="{70FFF8FB-0DC1-407B-9544-FF671F19CCEB}" dt="2025-12-22T16:41:34.471" v="2"/>
        <pc:sldMkLst>
          <pc:docMk/>
          <pc:sldMk cId="2621053673" sldId="336"/>
        </pc:sldMkLst>
      </pc:sldChg>
    </pc:docChg>
  </pc:docChgLst>
  <pc:docChgLst>
    <pc:chgData name="Rivas, Lili (TSC Student Worker)" userId="444fb529-ee84-49a1-b96f-3435b9d913e5" providerId="ADAL" clId="{45E2F406-B493-41DE-85CE-5170212D4998}"/>
    <pc:docChg chg="addSld delSld modSld">
      <pc:chgData name="Rivas, Lili (TSC Student Worker)" userId="444fb529-ee84-49a1-b96f-3435b9d913e5" providerId="ADAL" clId="{45E2F406-B493-41DE-85CE-5170212D4998}" dt="2025-12-17T21:21:21.538" v="2016" actId="13244"/>
      <pc:docMkLst>
        <pc:docMk/>
      </pc:docMkLst>
      <pc:sldChg chg="modSp mod">
        <pc:chgData name="Rivas, Lili (TSC Student Worker)" userId="444fb529-ee84-49a1-b96f-3435b9d913e5" providerId="ADAL" clId="{45E2F406-B493-41DE-85CE-5170212D4998}" dt="2025-12-17T21:03:06.097" v="1878" actId="2710"/>
        <pc:sldMkLst>
          <pc:docMk/>
          <pc:sldMk cId="3269703377" sldId="283"/>
        </pc:sldMkLst>
        <pc:spChg chg="mod">
          <ac:chgData name="Rivas, Lili (TSC Student Worker)" userId="444fb529-ee84-49a1-b96f-3435b9d913e5" providerId="ADAL" clId="{45E2F406-B493-41DE-85CE-5170212D4998}" dt="2025-12-17T21:03:06.097" v="1878" actId="2710"/>
          <ac:spMkLst>
            <pc:docMk/>
            <pc:sldMk cId="3269703377" sldId="283"/>
            <ac:spMk id="3" creationId="{B224246B-8BBF-2823-CFDA-DEA38721AF3F}"/>
          </ac:spMkLst>
        </pc:spChg>
      </pc:sldChg>
      <pc:sldChg chg="modSp mod">
        <pc:chgData name="Rivas, Lili (TSC Student Worker)" userId="444fb529-ee84-49a1-b96f-3435b9d913e5" providerId="ADAL" clId="{45E2F406-B493-41DE-85CE-5170212D4998}" dt="2025-12-17T19:25:44.537" v="1686" actId="20577"/>
        <pc:sldMkLst>
          <pc:docMk/>
          <pc:sldMk cId="1856328207" sldId="308"/>
        </pc:sldMkLst>
        <pc:spChg chg="mod">
          <ac:chgData name="Rivas, Lili (TSC Student Worker)" userId="444fb529-ee84-49a1-b96f-3435b9d913e5" providerId="ADAL" clId="{45E2F406-B493-41DE-85CE-5170212D4998}" dt="2025-12-17T19:23:06.439" v="1506" actId="20577"/>
          <ac:spMkLst>
            <pc:docMk/>
            <pc:sldMk cId="1856328207" sldId="308"/>
            <ac:spMk id="2" creationId="{BED8C090-B28D-197C-06EC-328A872ECFF4}"/>
          </ac:spMkLst>
        </pc:spChg>
        <pc:spChg chg="mod">
          <ac:chgData name="Rivas, Lili (TSC Student Worker)" userId="444fb529-ee84-49a1-b96f-3435b9d913e5" providerId="ADAL" clId="{45E2F406-B493-41DE-85CE-5170212D4998}" dt="2025-12-17T19:25:44.537" v="1686" actId="20577"/>
          <ac:spMkLst>
            <pc:docMk/>
            <pc:sldMk cId="1856328207" sldId="308"/>
            <ac:spMk id="3" creationId="{CD0CC148-5E90-B509-84BD-1779D4E6637A}"/>
          </ac:spMkLst>
        </pc:spChg>
      </pc:sldChg>
      <pc:sldChg chg="modSp">
        <pc:chgData name="Rivas, Lili (TSC Student Worker)" userId="444fb529-ee84-49a1-b96f-3435b9d913e5" providerId="ADAL" clId="{45E2F406-B493-41DE-85CE-5170212D4998}" dt="2025-12-17T16:39:29.925" v="662" actId="962"/>
        <pc:sldMkLst>
          <pc:docMk/>
          <pc:sldMk cId="4197135860" sldId="321"/>
        </pc:sldMkLst>
        <pc:picChg chg="mod">
          <ac:chgData name="Rivas, Lili (TSC Student Worker)" userId="444fb529-ee84-49a1-b96f-3435b9d913e5" providerId="ADAL" clId="{45E2F406-B493-41DE-85CE-5170212D4998}" dt="2025-12-17T16:39:29.925" v="662" actId="962"/>
          <ac:picMkLst>
            <pc:docMk/>
            <pc:sldMk cId="4197135860" sldId="321"/>
            <ac:picMk id="3076" creationId="{2F08B322-BEC9-BF0A-8C24-136BFEA15782}"/>
          </ac:picMkLst>
        </pc:picChg>
      </pc:sldChg>
      <pc:sldChg chg="modSp mod">
        <pc:chgData name="Rivas, Lili (TSC Student Worker)" userId="444fb529-ee84-49a1-b96f-3435b9d913e5" providerId="ADAL" clId="{45E2F406-B493-41DE-85CE-5170212D4998}" dt="2025-12-17T20:58:27.175" v="1688" actId="2710"/>
        <pc:sldMkLst>
          <pc:docMk/>
          <pc:sldMk cId="2526482961" sldId="323"/>
        </pc:sldMkLst>
        <pc:spChg chg="mod">
          <ac:chgData name="Rivas, Lili (TSC Student Worker)" userId="444fb529-ee84-49a1-b96f-3435b9d913e5" providerId="ADAL" clId="{45E2F406-B493-41DE-85CE-5170212D4998}" dt="2025-12-17T20:58:27.175" v="1688" actId="2710"/>
          <ac:spMkLst>
            <pc:docMk/>
            <pc:sldMk cId="2526482961" sldId="323"/>
            <ac:spMk id="3" creationId="{AAF616EA-8943-185D-B0AB-0EC69E3130CF}"/>
          </ac:spMkLst>
        </pc:spChg>
      </pc:sldChg>
      <pc:sldChg chg="modSp">
        <pc:chgData name="Rivas, Lili (TSC Student Worker)" userId="444fb529-ee84-49a1-b96f-3435b9d913e5" providerId="ADAL" clId="{45E2F406-B493-41DE-85CE-5170212D4998}" dt="2025-12-17T16:44:37.992" v="1442" actId="962"/>
        <pc:sldMkLst>
          <pc:docMk/>
          <pc:sldMk cId="4074172832" sldId="325"/>
        </pc:sldMkLst>
        <pc:picChg chg="mod">
          <ac:chgData name="Rivas, Lili (TSC Student Worker)" userId="444fb529-ee84-49a1-b96f-3435b9d913e5" providerId="ADAL" clId="{45E2F406-B493-41DE-85CE-5170212D4998}" dt="2025-12-17T16:44:37.992" v="1442" actId="962"/>
          <ac:picMkLst>
            <pc:docMk/>
            <pc:sldMk cId="4074172832" sldId="325"/>
            <ac:picMk id="1026" creationId="{995D64AA-2A2C-304C-5274-83B9D4E2B2D3}"/>
          </ac:picMkLst>
        </pc:picChg>
      </pc:sldChg>
      <pc:sldChg chg="modSp mod">
        <pc:chgData name="Rivas, Lili (TSC Student Worker)" userId="444fb529-ee84-49a1-b96f-3435b9d913e5" providerId="ADAL" clId="{45E2F406-B493-41DE-85CE-5170212D4998}" dt="2025-12-17T16:37:22.589" v="14" actId="14861"/>
        <pc:sldMkLst>
          <pc:docMk/>
          <pc:sldMk cId="1378191019" sldId="332"/>
        </pc:sldMkLst>
        <pc:picChg chg="mod">
          <ac:chgData name="Rivas, Lili (TSC Student Worker)" userId="444fb529-ee84-49a1-b96f-3435b9d913e5" providerId="ADAL" clId="{45E2F406-B493-41DE-85CE-5170212D4998}" dt="2025-12-17T16:37:22.589" v="14" actId="14861"/>
          <ac:picMkLst>
            <pc:docMk/>
            <pc:sldMk cId="1378191019" sldId="332"/>
            <ac:picMk id="7" creationId="{359B06EB-8E4A-4C09-9E2C-E2073D55DB76}"/>
          </ac:picMkLst>
        </pc:picChg>
      </pc:sldChg>
      <pc:sldChg chg="modSp mod">
        <pc:chgData name="Rivas, Lili (TSC Student Worker)" userId="444fb529-ee84-49a1-b96f-3435b9d913e5" providerId="ADAL" clId="{45E2F406-B493-41DE-85CE-5170212D4998}" dt="2025-12-17T20:58:37.665" v="1689" actId="2710"/>
        <pc:sldMkLst>
          <pc:docMk/>
          <pc:sldMk cId="4141364261" sldId="335"/>
        </pc:sldMkLst>
        <pc:spChg chg="mod">
          <ac:chgData name="Rivas, Lili (TSC Student Worker)" userId="444fb529-ee84-49a1-b96f-3435b9d913e5" providerId="ADAL" clId="{45E2F406-B493-41DE-85CE-5170212D4998}" dt="2025-12-17T20:58:37.665" v="1689" actId="2710"/>
          <ac:spMkLst>
            <pc:docMk/>
            <pc:sldMk cId="4141364261" sldId="335"/>
            <ac:spMk id="15" creationId="{2D56B72B-025D-59C5-C8F0-E528720099F6}"/>
          </ac:spMkLst>
        </pc:spChg>
      </pc:sldChg>
      <pc:sldChg chg="addSp modSp mod">
        <pc:chgData name="Rivas, Lili (TSC Student Worker)" userId="444fb529-ee84-49a1-b96f-3435b9d913e5" providerId="ADAL" clId="{45E2F406-B493-41DE-85CE-5170212D4998}" dt="2025-12-17T21:21:21.538" v="2016" actId="13244"/>
        <pc:sldMkLst>
          <pc:docMk/>
          <pc:sldMk cId="2621053673" sldId="336"/>
        </pc:sldMkLst>
        <pc:spChg chg="add mod ord">
          <ac:chgData name="Rivas, Lili (TSC Student Worker)" userId="444fb529-ee84-49a1-b96f-3435b9d913e5" providerId="ADAL" clId="{45E2F406-B493-41DE-85CE-5170212D4998}" dt="2025-12-17T21:21:21.538" v="2016" actId="13244"/>
          <ac:spMkLst>
            <pc:docMk/>
            <pc:sldMk cId="2621053673" sldId="336"/>
            <ac:spMk id="3" creationId="{DC5683F4-B2F3-F846-D6D5-8CE438864766}"/>
          </ac:spMkLst>
        </pc:spChg>
      </pc:sldChg>
      <pc:sldChg chg="modSp">
        <pc:chgData name="Rivas, Lili (TSC Student Worker)" userId="444fb529-ee84-49a1-b96f-3435b9d913e5" providerId="ADAL" clId="{45E2F406-B493-41DE-85CE-5170212D4998}" dt="2025-12-17T16:43:20.079" v="1084" actId="962"/>
        <pc:sldMkLst>
          <pc:docMk/>
          <pc:sldMk cId="2914194913" sldId="338"/>
        </pc:sldMkLst>
        <pc:picChg chg="mod">
          <ac:chgData name="Rivas, Lili (TSC Student Worker)" userId="444fb529-ee84-49a1-b96f-3435b9d913e5" providerId="ADAL" clId="{45E2F406-B493-41DE-85CE-5170212D4998}" dt="2025-12-17T16:43:20.079" v="1084" actId="962"/>
          <ac:picMkLst>
            <pc:docMk/>
            <pc:sldMk cId="2914194913" sldId="338"/>
            <ac:picMk id="4098" creationId="{051F8929-B456-9D48-5BB9-9C796FC1E48B}"/>
          </ac:picMkLst>
        </pc:picChg>
      </pc:sldChg>
      <pc:sldChg chg="modSp mod">
        <pc:chgData name="Rivas, Lili (TSC Student Worker)" userId="444fb529-ee84-49a1-b96f-3435b9d913e5" providerId="ADAL" clId="{45E2F406-B493-41DE-85CE-5170212D4998}" dt="2025-12-17T16:35:50.989" v="3" actId="962"/>
        <pc:sldMkLst>
          <pc:docMk/>
          <pc:sldMk cId="1065414079" sldId="340"/>
        </pc:sldMkLst>
        <pc:spChg chg="mod ord">
          <ac:chgData name="Rivas, Lili (TSC Student Worker)" userId="444fb529-ee84-49a1-b96f-3435b9d913e5" providerId="ADAL" clId="{45E2F406-B493-41DE-85CE-5170212D4998}" dt="2025-12-17T16:35:50.989" v="3" actId="962"/>
          <ac:spMkLst>
            <pc:docMk/>
            <pc:sldMk cId="1065414079" sldId="340"/>
            <ac:spMk id="5" creationId="{A01B844E-8B0F-E120-B3E9-ADCFCE6B6885}"/>
          </ac:spMkLst>
        </pc:spChg>
      </pc:sldChg>
      <pc:sldChg chg="addSp delSp modSp add mod">
        <pc:chgData name="Rivas, Lili (TSC Student Worker)" userId="444fb529-ee84-49a1-b96f-3435b9d913e5" providerId="ADAL" clId="{45E2F406-B493-41DE-85CE-5170212D4998}" dt="2025-12-17T19:06:53.231" v="1462" actId="20577"/>
        <pc:sldMkLst>
          <pc:docMk/>
          <pc:sldMk cId="694743786" sldId="345"/>
        </pc:sldMkLst>
        <pc:spChg chg="mod">
          <ac:chgData name="Rivas, Lili (TSC Student Worker)" userId="444fb529-ee84-49a1-b96f-3435b9d913e5" providerId="ADAL" clId="{45E2F406-B493-41DE-85CE-5170212D4998}" dt="2025-12-17T19:06:53.231" v="1462" actId="20577"/>
          <ac:spMkLst>
            <pc:docMk/>
            <pc:sldMk cId="694743786" sldId="345"/>
            <ac:spMk id="2" creationId="{BA9872D5-2431-6A87-9245-0FD8F5773776}"/>
          </ac:spMkLst>
        </pc:spChg>
        <pc:spChg chg="add mod">
          <ac:chgData name="Rivas, Lili (TSC Student Worker)" userId="444fb529-ee84-49a1-b96f-3435b9d913e5" providerId="ADAL" clId="{45E2F406-B493-41DE-85CE-5170212D4998}" dt="2025-12-17T19:06:46.823" v="1447" actId="478"/>
          <ac:spMkLst>
            <pc:docMk/>
            <pc:sldMk cId="694743786" sldId="345"/>
            <ac:spMk id="4" creationId="{79E630DB-840B-AE46-738C-829C8D3EC5E0}"/>
          </ac:spMkLst>
        </pc:spChg>
        <pc:picChg chg="add mod">
          <ac:chgData name="Rivas, Lili (TSC Student Worker)" userId="444fb529-ee84-49a1-b96f-3435b9d913e5" providerId="ADAL" clId="{45E2F406-B493-41DE-85CE-5170212D4998}" dt="2025-12-17T19:06:47.244" v="1448"/>
          <ac:picMkLst>
            <pc:docMk/>
            <pc:sldMk cId="694743786" sldId="345"/>
            <ac:picMk id="6" creationId="{AD74245A-7DAD-309C-8EED-AD8CF8289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1/5/2026</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Accessible Word Documents. This workshop assumes that you have reviewed the accessible colors and accessible images workshops.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a:t>
            </a:fld>
            <a:endParaRPr lang="en-US"/>
          </a:p>
        </p:txBody>
      </p:sp>
    </p:spTree>
    <p:extLst>
      <p:ext uri="{BB962C8B-B14F-4D97-AF65-F5344CB8AC3E}">
        <p14:creationId xmlns:p14="http://schemas.microsoft.com/office/powerpoint/2010/main" val="74394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2B8C-A528-B00F-7C6B-07A354A4E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2E84-3436-DCBB-48DB-3A2D0D6C4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61CAD-AF22-5697-1D6B-A90DBF0237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Here are two examples of tables. The first is inaccessible because it was used only for layout purposes and doesn’t contain headings. Tables are read from left to right and down. If this table had more rows, it would be very difficult to understand which phone number is associated with which person. The table below it is accessible because it has headers and the data is same for each column making it much easier for someone with a screen reader to access the data.  </a:t>
            </a:r>
          </a:p>
          <a:p>
            <a:pPr lvl="0"/>
            <a:endParaRPr lang="en-US" sz="2800" dirty="0">
              <a:ea typeface="+mn-lt"/>
              <a:cs typeface="+mn-lt"/>
            </a:endParaRPr>
          </a:p>
        </p:txBody>
      </p:sp>
      <p:sp>
        <p:nvSpPr>
          <p:cNvPr id="4" name="Slide Number Placeholder 3">
            <a:extLst>
              <a:ext uri="{FF2B5EF4-FFF2-40B4-BE49-F238E27FC236}">
                <a16:creationId xmlns:a16="http://schemas.microsoft.com/office/drawing/2014/main" id="{FF6264C9-5B84-01B6-8470-52C35165EDFB}"/>
              </a:ext>
            </a:extLst>
          </p:cNvPr>
          <p:cNvSpPr>
            <a:spLocks noGrp="1"/>
          </p:cNvSpPr>
          <p:nvPr>
            <p:ph type="sldNum" sz="quarter" idx="5"/>
          </p:nvPr>
        </p:nvSpPr>
        <p:spPr/>
        <p:txBody>
          <a:bodyPr/>
          <a:lstStyle/>
          <a:p>
            <a:fld id="{E357917F-C86F-4D82-8C06-39BD1D0A88E0}" type="slidenum">
              <a:rPr lang="en-US" smtClean="0"/>
              <a:t>11</a:t>
            </a:fld>
            <a:endParaRPr lang="en-US"/>
          </a:p>
        </p:txBody>
      </p:sp>
    </p:spTree>
    <p:extLst>
      <p:ext uri="{BB962C8B-B14F-4D97-AF65-F5344CB8AC3E}">
        <p14:creationId xmlns:p14="http://schemas.microsoft.com/office/powerpoint/2010/main" val="335002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CD132-5A77-D87A-453B-DB251F9AA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BB89C-A69F-1B3A-14D2-7A5C8AAE7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8E516-FA90-9169-0691-13966AF0E52D}"/>
              </a:ext>
            </a:extLst>
          </p:cNvPr>
          <p:cNvSpPr>
            <a:spLocks noGrp="1"/>
          </p:cNvSpPr>
          <p:nvPr>
            <p:ph type="body" idx="1"/>
          </p:nvPr>
        </p:nvSpPr>
        <p:spPr/>
        <p:txBody>
          <a:bodyPr/>
          <a:lstStyle/>
          <a:p>
            <a:r>
              <a:rPr lang="en-US" sz="1200" dirty="0">
                <a:ea typeface="+mn-lt"/>
                <a:cs typeface="+mn-lt"/>
              </a:rPr>
              <a:t>Avoid using Justify format for paragraphs. Although it allows the text to appear as a single block with perfect margins, it also creates inconsistent spacing, which can force the reader’s eyes to “jump" when reading. This becomes a serious issue when using assistive technologies such as screen readers. Many people with vision disabilities use screen magnifiers or enlarge web content by “zooming in" on the page. If text is justified, these users may see large, empty spaces between (or within) words — or the words may run together in a confusing mess of characters. Fully justified text can create uneven spaces between words and letters, making it difficult for those with dyslexia.</a:t>
            </a:r>
          </a:p>
        </p:txBody>
      </p:sp>
      <p:sp>
        <p:nvSpPr>
          <p:cNvPr id="4" name="Slide Number Placeholder 3">
            <a:extLst>
              <a:ext uri="{FF2B5EF4-FFF2-40B4-BE49-F238E27FC236}">
                <a16:creationId xmlns:a16="http://schemas.microsoft.com/office/drawing/2014/main" id="{E6ADA12A-A5CD-AE3E-862F-C8D13DA6009F}"/>
              </a:ext>
            </a:extLst>
          </p:cNvPr>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303050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the Accessibility Checker in Microsoft Office applications, located under the </a:t>
            </a:r>
            <a:r>
              <a:rPr lang="en-US" sz="1200" b="1" i="0" kern="1200" dirty="0">
                <a:solidFill>
                  <a:schemeClr val="tx1"/>
                </a:solidFill>
                <a:effectLst/>
                <a:latin typeface="+mn-lt"/>
                <a:ea typeface="+mn-ea"/>
                <a:cs typeface="+mn-cs"/>
              </a:rPr>
              <a:t>Review</a:t>
            </a:r>
            <a:r>
              <a:rPr lang="en-US" sz="1200" b="0" i="0" kern="1200" dirty="0">
                <a:solidFill>
                  <a:schemeClr val="tx1"/>
                </a:solidFill>
                <a:effectLst/>
                <a:latin typeface="+mn-lt"/>
                <a:ea typeface="+mn-ea"/>
                <a:cs typeface="+mn-cs"/>
              </a:rPr>
              <a:t> tab by selecting </a:t>
            </a:r>
            <a:r>
              <a:rPr lang="en-US" sz="1200" b="1" i="0" kern="1200" dirty="0">
                <a:solidFill>
                  <a:schemeClr val="tx1"/>
                </a:solidFill>
                <a:effectLst/>
                <a:latin typeface="+mn-lt"/>
                <a:ea typeface="+mn-ea"/>
                <a:cs typeface="+mn-cs"/>
              </a:rPr>
              <a:t>Check Accessibility</a:t>
            </a:r>
            <a:r>
              <a:rPr lang="en-US" sz="1200" b="0" i="0" kern="1200" dirty="0">
                <a:solidFill>
                  <a:schemeClr val="tx1"/>
                </a:solidFill>
                <a:effectLst/>
                <a:latin typeface="+mn-lt"/>
                <a:ea typeface="+mn-ea"/>
                <a:cs typeface="+mn-cs"/>
              </a:rPr>
              <a:t>. In HuskyCT, Blackboard Ally automatically checks Word, PowerPoint, and PDF files for accessibility issues. If a file is saved as a PDF, use the </a:t>
            </a:r>
            <a:r>
              <a:rPr lang="en-US" sz="1200" b="1" i="0" kern="1200" dirty="0">
                <a:solidFill>
                  <a:schemeClr val="tx1"/>
                </a:solidFill>
                <a:effectLst/>
                <a:latin typeface="+mn-lt"/>
                <a:ea typeface="+mn-ea"/>
                <a:cs typeface="+mn-cs"/>
              </a:rPr>
              <a:t>PDF Checker 2024</a:t>
            </a:r>
            <a:r>
              <a:rPr lang="en-US" sz="1200" b="0" i="0" kern="1200" dirty="0">
                <a:solidFill>
                  <a:schemeClr val="tx1"/>
                </a:solidFill>
                <a:effectLst/>
                <a:latin typeface="+mn-lt"/>
                <a:ea typeface="+mn-ea"/>
                <a:cs typeface="+mn-cs"/>
              </a:rPr>
              <a:t> application for Windows to verify its accessibility.</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262987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this checklist to make sure that you’re meeting the accessibility requirements for Word documents.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14</a:t>
            </a:fld>
            <a:endParaRPr lang="en-US"/>
          </a:p>
        </p:txBody>
      </p:sp>
    </p:spTree>
    <p:extLst>
      <p:ext uri="{BB962C8B-B14F-4D97-AF65-F5344CB8AC3E}">
        <p14:creationId xmlns:p14="http://schemas.microsoft.com/office/powerpoint/2010/main" val="405779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please, check out the other workshops related to accessibility.</a:t>
            </a:r>
          </a:p>
          <a:p>
            <a:endParaRPr lang="en-US"/>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15</a:t>
            </a:fld>
            <a:endParaRPr lang="en-US"/>
          </a:p>
        </p:txBody>
      </p:sp>
    </p:spTree>
    <p:extLst>
      <p:ext uri="{BB962C8B-B14F-4D97-AF65-F5344CB8AC3E}">
        <p14:creationId xmlns:p14="http://schemas.microsoft.com/office/powerpoint/2010/main" val="90970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 file doesn’t have a title, its filename will be used instead. Filenames often include acronyms or abbreviations, which can be confusing when read by a screen reader. To ensure accessibility, every file—such as Word documents, PowerPoint presentations, Excel spreadsheets, and PDFs—must have a proper title. </a:t>
            </a:r>
            <a:r>
              <a:rPr lang="en-US" dirty="0"/>
              <a:t>Click File &gt; Info and include a title.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3</a:t>
            </a:fld>
            <a:endParaRPr lang="en-US"/>
          </a:p>
        </p:txBody>
      </p:sp>
    </p:spTree>
    <p:extLst>
      <p:ext uri="{BB962C8B-B14F-4D97-AF65-F5344CB8AC3E}">
        <p14:creationId xmlns:p14="http://schemas.microsoft.com/office/powerpoint/2010/main" val="19020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Use accessible fonts, such as sans-serif. </a:t>
            </a:r>
            <a:r>
              <a:rPr lang="en-US" sz="1200" b="0" i="0" kern="1200" dirty="0">
                <a:solidFill>
                  <a:schemeClr val="tx1"/>
                </a:solidFill>
                <a:effectLst/>
                <a:latin typeface="+mn-lt"/>
                <a:ea typeface="+mn-ea"/>
                <a:cs typeface="+mn-cs"/>
              </a:rPr>
              <a:t>Serifs are small strokes at the ends of letters. Sans-serif fonts don’t have serifs making them easier to read and more accessible. This improves legibility for people with visual impairments, dyslexia, or cognitive disabilities and ensures text displays clearly on screens. Some examples are Arial, Calibri and Verdana</a:t>
            </a:r>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4</a:t>
            </a:fld>
            <a:endParaRPr lang="en-US"/>
          </a:p>
        </p:txBody>
      </p:sp>
    </p:spTree>
    <p:extLst>
      <p:ext uri="{BB962C8B-B14F-4D97-AF65-F5344CB8AC3E}">
        <p14:creationId xmlns:p14="http://schemas.microsoft.com/office/powerpoint/2010/main" val="188961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Headings provide structure and organization to a document, making it easier for screen readers to navigate. They allow users with visual impairments to jump between sections quickly instead of reading line by line. Proper heading styles (Heading 1, Heading 2, etc.) create a logical hierarchy that improves readability and ensures that assistive technologies can interpret the document correctly. There is only one heading one in any file or webpage. The main sections are heading twos and subsections are heading threes. </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5</a:t>
            </a:fld>
            <a:endParaRPr lang="en-US"/>
          </a:p>
        </p:txBody>
      </p:sp>
    </p:spTree>
    <p:extLst>
      <p:ext uri="{BB962C8B-B14F-4D97-AF65-F5344CB8AC3E}">
        <p14:creationId xmlns:p14="http://schemas.microsoft.com/office/powerpoint/2010/main" val="314961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example has no headings. Sighted readers can quickly scan a document by looking for headings, which are usually bold and larger than the surrounding text. Without headings, finding specific information becomes difficult and may require reading the entire document. For someone using a screen reader, the experience is similar: they rely on headings to navigate by listening. If headings aren’t used, they must listen to the entire document to find what they need.</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6</a:t>
            </a:fld>
            <a:endParaRPr lang="en-US"/>
          </a:p>
        </p:txBody>
      </p:sp>
    </p:spTree>
    <p:extLst>
      <p:ext uri="{BB962C8B-B14F-4D97-AF65-F5344CB8AC3E}">
        <p14:creationId xmlns:p14="http://schemas.microsoft.com/office/powerpoint/2010/main" val="149220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headings are found in the ribbon under styles. A heading can be modified by right mouse clicking on it and click update heading to match selection or click modify. </a:t>
            </a:r>
            <a:r>
              <a:rPr lang="en-US" sz="1200" b="0" i="0" kern="1200" dirty="0">
                <a:solidFill>
                  <a:schemeClr val="tx1"/>
                </a:solidFill>
                <a:effectLst/>
                <a:latin typeface="+mn-lt"/>
                <a:ea typeface="+mn-ea"/>
                <a:cs typeface="+mn-cs"/>
              </a:rPr>
              <a:t>Using the styles emphasis for italics and strong for bold  is important because they provide visual cues that help convey meaning and structure. Screen readers announce these styles, allowing users with visual impairments to understand which text is highlighted or emphasized. </a:t>
            </a:r>
            <a:r>
              <a:rPr lang="en-US" dirty="0"/>
              <a:t>Avoid clicking the I or B shortcut icons in the ribbon because they don’t apply the style required for screen readers.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7</a:t>
            </a:fld>
            <a:endParaRPr lang="en-US"/>
          </a:p>
        </p:txBody>
      </p:sp>
    </p:spTree>
    <p:extLst>
      <p:ext uri="{BB962C8B-B14F-4D97-AF65-F5344CB8AC3E}">
        <p14:creationId xmlns:p14="http://schemas.microsoft.com/office/powerpoint/2010/main" val="175189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9922-BE03-6414-5BCD-1A93A9708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DB394-E475-BD90-0BE9-A14ABF569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8DDC6-3FA9-5602-5D56-1169E772C7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When you open Word and start with the Blank template, it uses the </a:t>
            </a:r>
            <a:r>
              <a:rPr lang="en-US" sz="1200" b="1" i="0" kern="1200" dirty="0">
                <a:solidFill>
                  <a:schemeClr val="tx1"/>
                </a:solidFill>
                <a:effectLst/>
                <a:latin typeface="+mn-lt"/>
                <a:ea typeface="+mn-ea"/>
                <a:cs typeface="+mn-cs"/>
              </a:rPr>
              <a:t>Normal.dotm</a:t>
            </a:r>
            <a:r>
              <a:rPr lang="en-US" sz="1200" b="0" i="0" kern="1200" dirty="0">
                <a:solidFill>
                  <a:schemeClr val="tx1"/>
                </a:solidFill>
                <a:effectLst/>
                <a:latin typeface="+mn-lt"/>
                <a:ea typeface="+mn-ea"/>
                <a:cs typeface="+mn-cs"/>
              </a:rPr>
              <a:t> file. If you modify any Styles in this template and choose </a:t>
            </a:r>
            <a:r>
              <a:rPr lang="en-US" sz="1200" b="1" i="0" kern="1200" dirty="0">
                <a:solidFill>
                  <a:schemeClr val="tx1"/>
                </a:solidFill>
                <a:effectLst/>
                <a:latin typeface="+mn-lt"/>
                <a:ea typeface="+mn-ea"/>
                <a:cs typeface="+mn-cs"/>
              </a:rPr>
              <a:t>“New documents based on this template,”</a:t>
            </a:r>
            <a:r>
              <a:rPr lang="en-US" sz="1200" b="0" i="0" kern="1200" dirty="0">
                <a:solidFill>
                  <a:schemeClr val="tx1"/>
                </a:solidFill>
                <a:effectLst/>
                <a:latin typeface="+mn-lt"/>
                <a:ea typeface="+mn-ea"/>
                <a:cs typeface="+mn-cs"/>
              </a:rPr>
              <a:t> those changes are saved to </a:t>
            </a:r>
            <a:r>
              <a:rPr lang="en-US" sz="1200" b="1" i="0" kern="1200" dirty="0">
                <a:solidFill>
                  <a:schemeClr val="tx1"/>
                </a:solidFill>
                <a:effectLst/>
                <a:latin typeface="+mn-lt"/>
                <a:ea typeface="+mn-ea"/>
                <a:cs typeface="+mn-cs"/>
              </a:rPr>
              <a:t>Normal.dotm</a:t>
            </a:r>
            <a:r>
              <a:rPr lang="en-US" sz="1200" b="0" i="0" kern="1200" dirty="0">
                <a:solidFill>
                  <a:schemeClr val="tx1"/>
                </a:solidFill>
                <a:effectLst/>
                <a:latin typeface="+mn-lt"/>
                <a:ea typeface="+mn-ea"/>
                <a:cs typeface="+mn-cs"/>
              </a:rPr>
              <a:t>, affecting all future blank documents. If you need different heading styles for various types of documents, such as a meeting agenda, you can create custom templates instead of changing the default.</a:t>
            </a:r>
          </a:p>
        </p:txBody>
      </p:sp>
      <p:sp>
        <p:nvSpPr>
          <p:cNvPr id="4" name="Slide Number Placeholder 3">
            <a:extLst>
              <a:ext uri="{FF2B5EF4-FFF2-40B4-BE49-F238E27FC236}">
                <a16:creationId xmlns:a16="http://schemas.microsoft.com/office/drawing/2014/main" id="{D9834EE8-DD7D-B332-9E90-C48FE93E3D10}"/>
              </a:ext>
            </a:extLst>
          </p:cNvPr>
          <p:cNvSpPr>
            <a:spLocks noGrp="1"/>
          </p:cNvSpPr>
          <p:nvPr>
            <p:ph type="sldNum" sz="quarter" idx="5"/>
          </p:nvPr>
        </p:nvSpPr>
        <p:spPr/>
        <p:txBody>
          <a:bodyPr/>
          <a:lstStyle/>
          <a:p>
            <a:fld id="{E357917F-C86F-4D82-8C06-39BD1D0A88E0}" type="slidenum">
              <a:rPr lang="en-US" smtClean="0"/>
              <a:t>8</a:t>
            </a:fld>
            <a:endParaRPr lang="en-US"/>
          </a:p>
        </p:txBody>
      </p:sp>
    </p:spTree>
    <p:extLst>
      <p:ext uri="{BB962C8B-B14F-4D97-AF65-F5344CB8AC3E}">
        <p14:creationId xmlns:p14="http://schemas.microsoft.com/office/powerpoint/2010/main" val="393019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6CEE-AB0F-A70F-94BB-A992FCB8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CE57C-5754-4FEA-3AB1-A1DE5AF9F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F8858-8329-C056-0FA7-2F63C0F1091D}"/>
              </a:ext>
            </a:extLst>
          </p:cNvPr>
          <p:cNvSpPr>
            <a:spLocks noGrp="1"/>
          </p:cNvSpPr>
          <p:nvPr>
            <p:ph type="body" idx="1"/>
          </p:nvPr>
        </p:nvSpPr>
        <p:spPr/>
        <p:txBody>
          <a:bodyPr/>
          <a:lstStyle/>
          <a:p>
            <a:pPr fontAlgn="t"/>
            <a:r>
              <a:rPr lang="en-US" sz="2800" b="0" i="0" kern="1200" dirty="0">
                <a:solidFill>
                  <a:schemeClr val="tx1"/>
                </a:solidFill>
                <a:effectLst/>
                <a:latin typeface="+mn-lt"/>
                <a:ea typeface="+mn-ea"/>
                <a:cs typeface="+mn-cs"/>
              </a:rPr>
              <a:t>Sighted users can visually scan a document or webpage to identify links, which are usually bold and underlined. Users who are blind rely on screen readers and navigate by pressing the </a:t>
            </a:r>
            <a:r>
              <a:rPr lang="en-US" sz="2800" b="1" i="0" kern="1200" dirty="0">
                <a:solidFill>
                  <a:schemeClr val="tx1"/>
                </a:solidFill>
                <a:effectLst/>
                <a:latin typeface="+mn-lt"/>
                <a:ea typeface="+mn-ea"/>
                <a:cs typeface="+mn-cs"/>
              </a:rPr>
              <a:t>Tab</a:t>
            </a:r>
            <a:r>
              <a:rPr lang="en-US" sz="2800" b="0" i="0" kern="1200" dirty="0">
                <a:solidFill>
                  <a:schemeClr val="tx1"/>
                </a:solidFill>
                <a:effectLst/>
                <a:latin typeface="+mn-lt"/>
                <a:ea typeface="+mn-ea"/>
                <a:cs typeface="+mn-cs"/>
              </a:rPr>
              <a:t> key to move through links. Screen readers only announce the link text, not the surrounding content. If a link says “Click here,” the user has no idea where it leads. Instead, use descriptive link text, such as “Download the Accessibility Guide.”</a:t>
            </a:r>
          </a:p>
          <a:p>
            <a:pPr fontAlgn="t"/>
            <a:r>
              <a:rPr lang="en-US" sz="2800" b="1" i="0" kern="1200" dirty="0">
                <a:solidFill>
                  <a:schemeClr val="tx1"/>
                </a:solidFill>
                <a:effectLst/>
                <a:latin typeface="+mn-lt"/>
                <a:ea typeface="+mn-ea"/>
                <a:cs typeface="+mn-cs"/>
              </a:rPr>
              <a:t>This is important:</a:t>
            </a:r>
            <a:r>
              <a:rPr lang="en-US" sz="2800" b="0" i="0" kern="1200" dirty="0">
                <a:solidFill>
                  <a:schemeClr val="tx1"/>
                </a:solidFill>
                <a:effectLst/>
                <a:latin typeface="+mn-lt"/>
                <a:ea typeface="+mn-ea"/>
                <a:cs typeface="+mn-cs"/>
              </a:rPr>
              <a:t> Do not underline text that isn’t a hyperlink. Sighted users who can’t use a mouse and can only navigate with a keyboard may assume it’s a link and try to tab to it, which can cause confusion.</a:t>
            </a:r>
          </a:p>
          <a:p>
            <a:endParaRPr lang="en-US" sz="5400" dirty="0"/>
          </a:p>
          <a:p>
            <a:pPr lvl="0"/>
            <a:endParaRPr lang="en-US" sz="5400" dirty="0">
              <a:ea typeface="+mn-lt"/>
              <a:cs typeface="+mn-lt"/>
            </a:endParaRPr>
          </a:p>
        </p:txBody>
      </p:sp>
      <p:sp>
        <p:nvSpPr>
          <p:cNvPr id="4" name="Slide Number Placeholder 3">
            <a:extLst>
              <a:ext uri="{FF2B5EF4-FFF2-40B4-BE49-F238E27FC236}">
                <a16:creationId xmlns:a16="http://schemas.microsoft.com/office/drawing/2014/main" id="{7F7B8A95-8B92-88E4-D72E-CB6D2612C2F2}"/>
              </a:ext>
            </a:extLst>
          </p:cNvPr>
          <p:cNvSpPr>
            <a:spLocks noGrp="1"/>
          </p:cNvSpPr>
          <p:nvPr>
            <p:ph type="sldNum" sz="quarter" idx="5"/>
          </p:nvPr>
        </p:nvSpPr>
        <p:spPr/>
        <p:txBody>
          <a:bodyPr/>
          <a:lstStyle/>
          <a:p>
            <a:fld id="{E357917F-C86F-4D82-8C06-39BD1D0A88E0}" type="slidenum">
              <a:rPr lang="en-US" smtClean="0"/>
              <a:t>9</a:t>
            </a:fld>
            <a:endParaRPr lang="en-US"/>
          </a:p>
        </p:txBody>
      </p:sp>
    </p:spTree>
    <p:extLst>
      <p:ext uri="{BB962C8B-B14F-4D97-AF65-F5344CB8AC3E}">
        <p14:creationId xmlns:p14="http://schemas.microsoft.com/office/powerpoint/2010/main" val="421998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When creating accessible tables, start by using tables only for data—not for layout purposes. Always designate the first row and, if needed, the first column as headers. The top row should contain column headers, and the first column should contain row headers. Make sure to turn on the “Repeat Header Row” option so headers remain visible when scrolling.</a:t>
            </a:r>
          </a:p>
          <a:p>
            <a:pPr fontAlgn="t"/>
            <a:r>
              <a:rPr lang="en-US" sz="1200" b="0" i="0" kern="1200" dirty="0">
                <a:solidFill>
                  <a:schemeClr val="tx1"/>
                </a:solidFill>
                <a:effectLst/>
                <a:latin typeface="+mn-lt"/>
                <a:ea typeface="+mn-ea"/>
                <a:cs typeface="+mn-cs"/>
              </a:rPr>
              <a:t>Add alt text to the table to describe its purpose and content for screen reader users. Finally, avoid split or merged cells and nested tables because these become inaccessible when the document is saved as a PDF. If they’re created, you must use Acrobat Pro to remediate the table in the file.</a:t>
            </a:r>
          </a:p>
          <a:p>
            <a:endParaRPr lang="en-US" dirty="0"/>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10</a:t>
            </a:fld>
            <a:endParaRPr lang="en-US"/>
          </a:p>
        </p:txBody>
      </p:sp>
    </p:spTree>
    <p:extLst>
      <p:ext uri="{BB962C8B-B14F-4D97-AF65-F5344CB8AC3E}">
        <p14:creationId xmlns:p14="http://schemas.microsoft.com/office/powerpoint/2010/main" val="3314802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en-us/office/improve-accessibility-with-the-accessibility-checker-a16f6de0-2f39-4a2b-8bd8-5ad801426c7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pac.pdf-accessibility.org/en/download" TargetMode="External"/><Relationship Id="rId4" Type="http://schemas.openxmlformats.org/officeDocument/2006/relationships/hyperlink" Target="https://ally.a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s://ally.ac/"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8" y="1877533"/>
            <a:ext cx="6155726" cy="1945530"/>
          </a:xfrm>
        </p:spPr>
        <p:txBody>
          <a:bodyPr>
            <a:normAutofit/>
          </a:bodyPr>
          <a:lstStyle/>
          <a:p>
            <a:r>
              <a:rPr lang="en-US" dirty="0">
                <a:latin typeface="Candara" panose="020E0502030303020204" pitchFamily="34" charset="0"/>
              </a:rPr>
              <a:t>Accessible Word Documents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Calibri"/>
                <a:ea typeface="Calibri"/>
                <a:cs typeface="Calibri"/>
              </a:rPr>
              <a:t>ITS ACCESSIBILITY</a:t>
            </a:r>
          </a:p>
        </p:txBody>
      </p:sp>
      <p:sp>
        <p:nvSpPr>
          <p:cNvPr id="4" name="Picture Placeholder 3">
            <a:extLst>
              <a:ext uri="{FF2B5EF4-FFF2-40B4-BE49-F238E27FC236}">
                <a16:creationId xmlns:a16="http://schemas.microsoft.com/office/drawing/2014/main" id="{79E630DB-840B-AE46-738C-829C8D3EC5E0}"/>
              </a:ext>
            </a:extLst>
          </p:cNvPr>
          <p:cNvSpPr>
            <a:spLocks noGrp="1"/>
          </p:cNvSpPr>
          <p:nvPr>
            <p:ph type="pic" sz="quarter" idx="13"/>
          </p:nvPr>
        </p:nvSpPr>
        <p:spPr/>
        <p:txBody>
          <a:bodyPr/>
          <a:lstStyle/>
          <a:p>
            <a:endParaRPr lang="en-US"/>
          </a:p>
        </p:txBody>
      </p:sp>
      <p:pic>
        <p:nvPicPr>
          <p:cNvPr id="6" name="Picture 2">
            <a:extLst>
              <a:ext uri="{FF2B5EF4-FFF2-40B4-BE49-F238E27FC236}">
                <a16:creationId xmlns:a16="http://schemas.microsoft.com/office/drawing/2014/main" id="{AD74245A-7DAD-309C-8EED-AD8CF828952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98" r="12622"/>
          <a:stretch>
            <a:fillRect/>
          </a:stretch>
        </p:blipFill>
        <p:spPr bwMode="auto">
          <a:xfrm>
            <a:off x="7624118" y="10"/>
            <a:ext cx="4567882" cy="6857990"/>
          </a:xfrm>
          <a:prstGeom prst="rect">
            <a:avLst/>
          </a:prstGeom>
          <a:solidFill>
            <a:srgbClr val="FFFFFF"/>
          </a:solidFill>
        </p:spPr>
      </p:pic>
    </p:spTree>
    <p:extLst>
      <p:ext uri="{BB962C8B-B14F-4D97-AF65-F5344CB8AC3E}">
        <p14:creationId xmlns:p14="http://schemas.microsoft.com/office/powerpoint/2010/main" val="69474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8528-EFD4-1E8A-D0E8-381AD7EA1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6DCA8-71B1-BCDE-5FCD-34E15C54BEA4}"/>
              </a:ext>
            </a:extLst>
          </p:cNvPr>
          <p:cNvSpPr>
            <a:spLocks noGrp="1"/>
          </p:cNvSpPr>
          <p:nvPr>
            <p:ph type="title"/>
          </p:nvPr>
        </p:nvSpPr>
        <p:spPr/>
        <p:txBody>
          <a:bodyPr/>
          <a:lstStyle/>
          <a:p>
            <a:r>
              <a:rPr lang="en-US" dirty="0">
                <a:latin typeface="Candara" panose="020E0502030303020204" pitchFamily="34" charset="0"/>
              </a:rPr>
              <a:t>True Tables in Word</a:t>
            </a:r>
          </a:p>
        </p:txBody>
      </p:sp>
      <p:sp>
        <p:nvSpPr>
          <p:cNvPr id="3" name="Content Placeholder 2">
            <a:extLst>
              <a:ext uri="{FF2B5EF4-FFF2-40B4-BE49-F238E27FC236}">
                <a16:creationId xmlns:a16="http://schemas.microsoft.com/office/drawing/2014/main" id="{F0A35DD6-C1DE-0518-C394-480DA74CAD50}"/>
              </a:ext>
            </a:extLst>
          </p:cNvPr>
          <p:cNvSpPr>
            <a:spLocks noGrp="1"/>
          </p:cNvSpPr>
          <p:nvPr>
            <p:ph idx="1"/>
          </p:nvPr>
        </p:nvSpPr>
        <p:spPr/>
        <p:txBody>
          <a:bodyPr>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Use only data for tables</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Designate the first row and/or column as headers.</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Top row should be column headers.</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First column should be row headers.</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Be sure to turn on Repeat Header Row.</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Add alt text to the table.</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Split or merged cells and nested tables are inaccessible in Word.</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Must use Acrobat Pro to remediate.</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Check tab navigation (left to right and down).</a:t>
            </a:r>
          </a:p>
        </p:txBody>
      </p:sp>
      <p:sp>
        <p:nvSpPr>
          <p:cNvPr id="5" name="Half Frame 4">
            <a:extLst>
              <a:ext uri="{FF2B5EF4-FFF2-40B4-BE49-F238E27FC236}">
                <a16:creationId xmlns:a16="http://schemas.microsoft.com/office/drawing/2014/main" id="{55F47520-74D9-A6E5-D375-86F7CDEF32C8}"/>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7699B34B-B850-D570-EDDB-045B0B68166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94161B3-B0FE-871F-A7C0-2767B794F484}"/>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00301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6F6B3-0841-2803-E9F4-D2A07088F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4902E-4309-C2D6-F9BA-B6AED5BA0EB6}"/>
              </a:ext>
            </a:extLst>
          </p:cNvPr>
          <p:cNvSpPr>
            <a:spLocks noGrp="1"/>
          </p:cNvSpPr>
          <p:nvPr>
            <p:ph type="title"/>
          </p:nvPr>
        </p:nvSpPr>
        <p:spPr/>
        <p:txBody>
          <a:bodyPr/>
          <a:lstStyle/>
          <a:p>
            <a:r>
              <a:rPr lang="en-US" dirty="0">
                <a:latin typeface="Candara" panose="020E0502030303020204" pitchFamily="34" charset="0"/>
              </a:rPr>
              <a:t>True Tables</a:t>
            </a:r>
          </a:p>
        </p:txBody>
      </p:sp>
      <p:sp>
        <p:nvSpPr>
          <p:cNvPr id="13" name="Text Placeholder 1">
            <a:extLst>
              <a:ext uri="{FF2B5EF4-FFF2-40B4-BE49-F238E27FC236}">
                <a16:creationId xmlns:a16="http://schemas.microsoft.com/office/drawing/2014/main" id="{4C419542-5DDD-3932-F8FC-1A8953AA6C32}"/>
              </a:ext>
            </a:extLst>
          </p:cNvPr>
          <p:cNvSpPr txBox="1">
            <a:spLocks/>
          </p:cNvSpPr>
          <p:nvPr/>
        </p:nvSpPr>
        <p:spPr>
          <a:xfrm>
            <a:off x="839788" y="1681163"/>
            <a:ext cx="5157787" cy="477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panose="020E0502030303020204" pitchFamily="34" charset="0"/>
              </a:rPr>
              <a:t>Inaccessible Table</a:t>
            </a:r>
          </a:p>
        </p:txBody>
      </p:sp>
      <p:pic>
        <p:nvPicPr>
          <p:cNvPr id="11" name="table" descr="An inaccessible true table with two columns and three rows that lack headings, causing difficulties for screen reader users to understand the content.">
            <a:extLst>
              <a:ext uri="{FF2B5EF4-FFF2-40B4-BE49-F238E27FC236}">
                <a16:creationId xmlns:a16="http://schemas.microsoft.com/office/drawing/2014/main" id="{1FE794BA-72FA-6ADF-8943-D0F13FD0FFD5}"/>
              </a:ext>
            </a:extLst>
          </p:cNvPr>
          <p:cNvPicPr>
            <a:picLocks noChangeAspect="1"/>
          </p:cNvPicPr>
          <p:nvPr/>
        </p:nvPicPr>
        <p:blipFill>
          <a:blip r:embed="rId3"/>
          <a:stretch>
            <a:fillRect/>
          </a:stretch>
        </p:blipFill>
        <p:spPr>
          <a:xfrm>
            <a:off x="838200" y="2316480"/>
            <a:ext cx="8128000" cy="1112520"/>
          </a:xfrm>
          <a:prstGeom prst="rect">
            <a:avLst/>
          </a:prstGeom>
        </p:spPr>
      </p:pic>
      <p:sp>
        <p:nvSpPr>
          <p:cNvPr id="14" name="Text Placeholder 1">
            <a:extLst>
              <a:ext uri="{FF2B5EF4-FFF2-40B4-BE49-F238E27FC236}">
                <a16:creationId xmlns:a16="http://schemas.microsoft.com/office/drawing/2014/main" id="{8E5A7CF0-1FF7-3D53-0380-BBCEDAEB128B}"/>
              </a:ext>
            </a:extLst>
          </p:cNvPr>
          <p:cNvSpPr txBox="1">
            <a:spLocks/>
          </p:cNvSpPr>
          <p:nvPr/>
        </p:nvSpPr>
        <p:spPr>
          <a:xfrm>
            <a:off x="839788" y="3720686"/>
            <a:ext cx="5157787" cy="477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panose="020E0502030303020204" pitchFamily="34" charset="0"/>
              </a:rPr>
              <a:t>Accessible Table</a:t>
            </a:r>
          </a:p>
        </p:txBody>
      </p:sp>
      <p:pic>
        <p:nvPicPr>
          <p:cNvPr id="12" name="table" descr="An accessible true table with three columns and rows using headings to separate content, ensuring screen reader users are able to understand the information.">
            <a:extLst>
              <a:ext uri="{FF2B5EF4-FFF2-40B4-BE49-F238E27FC236}">
                <a16:creationId xmlns:a16="http://schemas.microsoft.com/office/drawing/2014/main" id="{F76780EE-B7E5-BCF0-2702-19305F58870A}"/>
              </a:ext>
            </a:extLst>
          </p:cNvPr>
          <p:cNvPicPr>
            <a:picLocks noChangeAspect="1"/>
          </p:cNvPicPr>
          <p:nvPr/>
        </p:nvPicPr>
        <p:blipFill>
          <a:blip r:embed="rId4"/>
          <a:stretch>
            <a:fillRect/>
          </a:stretch>
        </p:blipFill>
        <p:spPr>
          <a:xfrm>
            <a:off x="838200" y="4266782"/>
            <a:ext cx="8726424" cy="1112520"/>
          </a:xfrm>
          <a:prstGeom prst="rect">
            <a:avLst/>
          </a:prstGeom>
        </p:spPr>
      </p:pic>
      <p:sp>
        <p:nvSpPr>
          <p:cNvPr id="15" name="Content Placeholder 4">
            <a:extLst>
              <a:ext uri="{FF2B5EF4-FFF2-40B4-BE49-F238E27FC236}">
                <a16:creationId xmlns:a16="http://schemas.microsoft.com/office/drawing/2014/main" id="{2D56B72B-025D-59C5-C8F0-E528720099F6}"/>
              </a:ext>
            </a:extLst>
          </p:cNvPr>
          <p:cNvSpPr txBox="1">
            <a:spLocks/>
          </p:cNvSpPr>
          <p:nvPr/>
        </p:nvSpPr>
        <p:spPr>
          <a:xfrm>
            <a:off x="9871113" y="2377903"/>
            <a:ext cx="2126255" cy="2397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presence of headings </a:t>
            </a:r>
            <a:r>
              <a:rPr lang="en-US" sz="2000" dirty="0">
                <a:latin typeface="Calibri" panose="020F0502020204030204" pitchFamily="34" charset="0"/>
                <a:ea typeface="Calibri" panose="020F0502020204030204" pitchFamily="34" charset="0"/>
                <a:cs typeface="Calibri" panose="020F0502020204030204" pitchFamily="34" charset="0"/>
              </a:rPr>
              <a:t>is the primary difference between an inaccessible and accessible true table.</a:t>
            </a:r>
          </a:p>
        </p:txBody>
      </p:sp>
      <p:sp>
        <p:nvSpPr>
          <p:cNvPr id="5" name="Half Frame 4">
            <a:extLst>
              <a:ext uri="{FF2B5EF4-FFF2-40B4-BE49-F238E27FC236}">
                <a16:creationId xmlns:a16="http://schemas.microsoft.com/office/drawing/2014/main" id="{8D612B2D-C81B-9946-34BA-79475AA20C3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E25D6E96-0677-013A-CF86-BF2902AF417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8D0EFB2-3725-FB1C-FEA9-DFE25BBFE644}"/>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4136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EE9F-F4E4-C326-113F-0A83BF9AA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65A60-4FD0-0E91-CE28-AD5304C03CEF}"/>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Avoid Justified (Center) Format</a:t>
            </a:r>
          </a:p>
        </p:txBody>
      </p:sp>
      <p:sp>
        <p:nvSpPr>
          <p:cNvPr id="7" name="Text Placeholder 3">
            <a:extLst>
              <a:ext uri="{FF2B5EF4-FFF2-40B4-BE49-F238E27FC236}">
                <a16:creationId xmlns:a16="http://schemas.microsoft.com/office/drawing/2014/main" id="{340ED22C-20D3-2C2A-15B3-6E14A02A58AC}"/>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Makes text visually appealing with perfect margins but creates inconsistent spacing.</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Assistive technologies (AT) like magnification will expose considerable white space.</a:t>
            </a:r>
          </a:p>
          <a:p>
            <a:pPr marL="800100" lvl="1" indent="-342900">
              <a:lnSpc>
                <a:spcPct val="100000"/>
              </a:lnSpc>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Can cause disarray between words and characters.</a:t>
            </a:r>
          </a:p>
        </p:txBody>
      </p:sp>
      <p:pic>
        <p:nvPicPr>
          <p:cNvPr id="4098" name="Picture 2" descr="Difference in aligned left and justified text. Left-aligned shows consistent spacing with margin on the left. Justified reveals wide spacing between some words with margins on both sides.">
            <a:extLst>
              <a:ext uri="{FF2B5EF4-FFF2-40B4-BE49-F238E27FC236}">
                <a16:creationId xmlns:a16="http://schemas.microsoft.com/office/drawing/2014/main" id="{051F8929-B456-9D48-5BB9-9C796FC1E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6126"/>
            <a:ext cx="5445504" cy="3965747"/>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9C58766A-C925-4E31-ABC8-F0C64434CA6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D7E48322-1471-A9E4-03B4-F11072AE5B6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B44E1C7-5A78-93F5-C5D8-DAD54808E0F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91419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dirty="0">
                <a:latin typeface="Candara" panose="020E0502030303020204" pitchFamily="34" charset="0"/>
              </a:rPr>
              <a:t>Accessibility Checkers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a:xfrm>
            <a:off x="838200" y="1825625"/>
            <a:ext cx="5621977" cy="4178041"/>
          </a:xfrm>
        </p:spPr>
        <p:txBody>
          <a:bodyPr vert="horz" lIns="91440" tIns="45720" rIns="91440" bIns="45720" rtlCol="0" anchor="t">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hlinkClick r:id="rId3"/>
              </a:rPr>
              <a:t>Microsoft Office</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b="1" dirty="0">
                <a:latin typeface="Calibri" panose="020F0502020204030204" pitchFamily="34" charset="0"/>
                <a:ea typeface="Calibri" panose="020F0502020204030204" pitchFamily="34" charset="0"/>
                <a:cs typeface="Calibri" panose="020F0502020204030204" pitchFamily="34" charset="0"/>
              </a:rPr>
              <a:t>Review &gt; Check Accessibility</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Turn on </a:t>
            </a:r>
            <a:r>
              <a:rPr lang="en-US" sz="2000" b="1" dirty="0">
                <a:latin typeface="Calibri" panose="020F0502020204030204" pitchFamily="34" charset="0"/>
                <a:ea typeface="Calibri" panose="020F0502020204030204" pitchFamily="34" charset="0"/>
                <a:cs typeface="Calibri" panose="020F0502020204030204" pitchFamily="34" charset="0"/>
              </a:rPr>
              <a:t>Navigation Pane</a:t>
            </a:r>
            <a:r>
              <a:rPr lang="en-US" sz="20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US" sz="2400" dirty="0" err="1">
                <a:latin typeface="Calibri" panose="020F0502020204030204" pitchFamily="34" charset="0"/>
                <a:ea typeface="Calibri" panose="020F0502020204030204" pitchFamily="34" charset="0"/>
                <a:cs typeface="Calibri" panose="020F0502020204030204" pitchFamily="34" charset="0"/>
                <a:hlinkClick r:id="rId4"/>
              </a:rPr>
              <a:t>HuskyCT</a:t>
            </a:r>
            <a:r>
              <a:rPr lang="en-US" sz="2400" dirty="0">
                <a:latin typeface="Calibri" panose="020F0502020204030204" pitchFamily="34" charset="0"/>
                <a:ea typeface="Calibri" panose="020F0502020204030204" pitchFamily="34" charset="0"/>
                <a:cs typeface="Calibri" panose="020F0502020204030204" pitchFamily="34" charset="0"/>
                <a:hlinkClick r:id="rId4"/>
              </a:rPr>
              <a:t>/Blackboard Ally</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For courses and websites.</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hlinkClick r:id="rId5"/>
              </a:rPr>
              <a:t>PDF/UA PDF Checker 2024</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More technical but provides insight into issues needing remediation.</a:t>
            </a:r>
          </a:p>
        </p:txBody>
      </p:sp>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19EB55B-6FF0-C2A9-3706-CE733792E45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pic>
        <p:nvPicPr>
          <p:cNvPr id="1026" name="Picture 2" descr="A quick tutorial for how to check accessibility in Word. Under Inspect tab, &quot;Check for Issues&quot; is selected and &quot;Check Accessibility&quot; is highlighted.">
            <a:extLst>
              <a:ext uri="{FF2B5EF4-FFF2-40B4-BE49-F238E27FC236}">
                <a16:creationId xmlns:a16="http://schemas.microsoft.com/office/drawing/2014/main" id="{995D64AA-2A2C-304C-5274-83B9D4E2B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431" y="1646413"/>
            <a:ext cx="4958726" cy="3565173"/>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7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dirty="0">
                <a:latin typeface="Candara" panose="020E0502030303020204" pitchFamily="34" charset="0"/>
              </a:rPr>
              <a:t>Accessible Word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Autofit/>
          </a:bodyPr>
          <a:lstStyle/>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Presence of </a:t>
            </a:r>
            <a:r>
              <a:rPr lang="en-US" sz="2400" b="1" dirty="0">
                <a:latin typeface="Calibri" panose="020F0502020204030204" pitchFamily="34" charset="0"/>
                <a:ea typeface="Calibri" panose="020F0502020204030204" pitchFamily="34" charset="0"/>
                <a:cs typeface="Calibri" panose="020F0502020204030204" pitchFamily="34" charset="0"/>
              </a:rPr>
              <a:t>document title </a:t>
            </a:r>
            <a:r>
              <a:rPr lang="en-US" sz="2400" dirty="0">
                <a:latin typeface="Calibri" panose="020F0502020204030204" pitchFamily="34" charset="0"/>
                <a:ea typeface="Calibri" panose="020F0502020204030204" pitchFamily="34" charset="0"/>
                <a:cs typeface="Calibri" panose="020F0502020204030204" pitchFamily="34" charset="0"/>
              </a:rPr>
              <a:t>and author.</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Accessible fonts </a:t>
            </a:r>
            <a:r>
              <a:rPr lang="en-US" sz="2400" dirty="0">
                <a:latin typeface="Calibri" panose="020F0502020204030204" pitchFamily="34" charset="0"/>
                <a:ea typeface="Calibri" panose="020F0502020204030204" pitchFamily="34" charset="0"/>
                <a:cs typeface="Calibri" panose="020F0502020204030204" pitchFamily="34" charset="0"/>
              </a:rPr>
              <a:t>like Arial, Calibri, Verdana were used.</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Navigation pane </a:t>
            </a:r>
            <a:r>
              <a:rPr lang="en-US" sz="2400" dirty="0">
                <a:latin typeface="Calibri" panose="020F0502020204030204" pitchFamily="34" charset="0"/>
                <a:ea typeface="Calibri" panose="020F0502020204030204" pitchFamily="34" charset="0"/>
                <a:cs typeface="Calibri" panose="020F0502020204030204" pitchFamily="34" charset="0"/>
              </a:rPr>
              <a:t>was open to guide users.</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Alt text </a:t>
            </a:r>
            <a:r>
              <a:rPr lang="en-US" sz="2400" dirty="0">
                <a:latin typeface="Calibri" panose="020F0502020204030204" pitchFamily="34" charset="0"/>
                <a:ea typeface="Calibri" panose="020F0502020204030204" pitchFamily="34" charset="0"/>
                <a:cs typeface="Calibri" panose="020F0502020204030204" pitchFamily="34" charset="0"/>
              </a:rPr>
              <a:t>exists for images and tables.</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Clear headers </a:t>
            </a:r>
            <a:r>
              <a:rPr lang="en-US" sz="2400" dirty="0">
                <a:latin typeface="Calibri" panose="020F0502020204030204" pitchFamily="34" charset="0"/>
                <a:ea typeface="Calibri" panose="020F0502020204030204" pitchFamily="34" charset="0"/>
                <a:cs typeface="Calibri" panose="020F0502020204030204" pitchFamily="34" charset="0"/>
              </a:rPr>
              <a:t>and other styles with adequate </a:t>
            </a:r>
            <a:r>
              <a:rPr lang="en-US" sz="2400" b="1" dirty="0">
                <a:latin typeface="Calibri" panose="020F0502020204030204" pitchFamily="34" charset="0"/>
                <a:ea typeface="Calibri" panose="020F0502020204030204" pitchFamily="34" charset="0"/>
                <a:cs typeface="Calibri" panose="020F0502020204030204" pitchFamily="34" charset="0"/>
              </a:rPr>
              <a:t>color contrast</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Hyperlinks are </a:t>
            </a:r>
            <a:r>
              <a:rPr lang="en-US" sz="2400" b="1" dirty="0">
                <a:latin typeface="Calibri" panose="020F0502020204030204" pitchFamily="34" charset="0"/>
                <a:ea typeface="Calibri" panose="020F0502020204030204" pitchFamily="34" charset="0"/>
                <a:cs typeface="Calibri" panose="020F0502020204030204" pitchFamily="34" charset="0"/>
              </a:rPr>
              <a:t>descriptive</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True tables includes </a:t>
            </a:r>
            <a:r>
              <a:rPr lang="en-US" sz="2400" b="1" dirty="0">
                <a:latin typeface="Calibri" panose="020F0502020204030204" pitchFamily="34" charset="0"/>
                <a:ea typeface="Calibri" panose="020F0502020204030204" pitchFamily="34" charset="0"/>
                <a:cs typeface="Calibri" panose="020F0502020204030204" pitchFamily="34" charset="0"/>
              </a:rPr>
              <a:t>headers</a:t>
            </a:r>
            <a:r>
              <a:rPr lang="en-US" sz="2400" dirty="0">
                <a:latin typeface="Calibri" panose="020F0502020204030204" pitchFamily="34" charset="0"/>
                <a:ea typeface="Calibri" panose="020F0502020204030204" pitchFamily="34" charset="0"/>
                <a:cs typeface="Calibri" panose="020F0502020204030204" pitchFamily="34" charset="0"/>
              </a:rPr>
              <a:t> using repeat header row.</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Check accessibility with Office and/or Blackboard Ally.</a:t>
            </a: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6925D1AB-38A5-5AFE-73C2-142845835E9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2D9BBE-41B9-EB17-5967-6765AF6AC216}"/>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821" b="78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endParaRPr lang="en-US" sz="4400" dirty="0">
              <a:latin typeface="Candara" panose="020E0502030303020204" pitchFamily="34" charset="0"/>
            </a:endParaRPr>
          </a:p>
        </p:txBody>
      </p:sp>
      <p:sp>
        <p:nvSpPr>
          <p:cNvPr id="8" name="Title 2">
            <a:extLst>
              <a:ext uri="{FF2B5EF4-FFF2-40B4-BE49-F238E27FC236}">
                <a16:creationId xmlns:a16="http://schemas.microsoft.com/office/drawing/2014/main" id="{5E4A8C4C-CB97-231E-A35E-7759C45C2BF5}"/>
              </a:ext>
            </a:extLst>
          </p:cNvPr>
          <p:cNvSpPr txBox="1">
            <a:spLocks/>
          </p:cNvSpPr>
          <p:nvPr/>
        </p:nvSpPr>
        <p:spPr>
          <a:xfrm>
            <a:off x="6731306" y="4023361"/>
            <a:ext cx="4837936"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dirty="0">
                <a:latin typeface="Calibri"/>
                <a:ea typeface="Calibri"/>
                <a:cs typeface="Calibri"/>
              </a:rPr>
              <a:t>ACCESSIBLE WORD DOCUMENTS</a:t>
            </a:r>
            <a:endParaRPr lang="en-US" sz="2400" dirty="0"/>
          </a:p>
          <a:p>
            <a:pPr algn="ctr">
              <a:lnSpc>
                <a:spcPct val="150000"/>
              </a:lnSpc>
            </a:pPr>
            <a:r>
              <a:rPr lang="en-US" sz="2400" b="0" i="1" dirty="0">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dirty="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28-7BB1-312B-29C2-0AF0275C95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Improving Word Accessibility</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Autofit/>
          </a:bodyPr>
          <a:lstStyle/>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Add a document title and author.</a:t>
            </a:r>
          </a:p>
          <a:p>
            <a:r>
              <a:rPr lang="en-US" sz="2400" dirty="0">
                <a:latin typeface="Calibri" panose="020F0502020204030204" pitchFamily="34" charset="0"/>
                <a:ea typeface="Calibri" panose="020F0502020204030204" pitchFamily="34" charset="0"/>
                <a:cs typeface="Calibri" panose="020F0502020204030204" pitchFamily="34" charset="0"/>
              </a:rPr>
              <a:t>Use accessible fonts (sans serif) like Arial, Calibri, and Verdana.</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Ensure alt text and adequate color contrast in the document.</a:t>
            </a:r>
          </a:p>
          <a:p>
            <a:r>
              <a:rPr lang="en-US" sz="2400" dirty="0">
                <a:latin typeface="Calibri" panose="020F0502020204030204" pitchFamily="34" charset="0"/>
                <a:ea typeface="Calibri" panose="020F0502020204030204" pitchFamily="34" charset="0"/>
                <a:cs typeface="Calibri" panose="020F0502020204030204" pitchFamily="34" charset="0"/>
              </a:rPr>
              <a:t>Hyperlinks should be descriptive.</a:t>
            </a:r>
          </a:p>
          <a:p>
            <a:r>
              <a:rPr lang="en-US" sz="2400" dirty="0">
                <a:latin typeface="Calibri" panose="020F0502020204030204" pitchFamily="34" charset="0"/>
                <a:ea typeface="Calibri" panose="020F0502020204030204" pitchFamily="34" charset="0"/>
                <a:cs typeface="Calibri" panose="020F0502020204030204" pitchFamily="34" charset="0"/>
              </a:rPr>
              <a:t>Include headers and styles,</a:t>
            </a:r>
          </a:p>
          <a:p>
            <a:r>
              <a:rPr lang="en-US" sz="2400" dirty="0">
                <a:latin typeface="Calibri" panose="020F0502020204030204" pitchFamily="34" charset="0"/>
                <a:ea typeface="Calibri" panose="020F0502020204030204" pitchFamily="34" charset="0"/>
                <a:cs typeface="Calibri" panose="020F0502020204030204" pitchFamily="34" charset="0"/>
              </a:rPr>
              <a:t>True tables need to have headers.</a:t>
            </a:r>
          </a:p>
          <a:p>
            <a:r>
              <a:rPr lang="en-US" sz="2400" dirty="0">
                <a:latin typeface="Calibri" panose="020F0502020204030204" pitchFamily="34" charset="0"/>
                <a:ea typeface="Calibri" panose="020F0502020204030204" pitchFamily="34" charset="0"/>
                <a:cs typeface="Calibri" panose="020F0502020204030204" pitchFamily="34" charset="0"/>
              </a:rPr>
              <a:t>Avoid justified (centered) formatting for consistency.</a:t>
            </a:r>
          </a:p>
          <a:p>
            <a:r>
              <a:rPr lang="en-US" sz="2400" dirty="0">
                <a:latin typeface="Calibri" panose="020F0502020204030204" pitchFamily="34" charset="0"/>
                <a:ea typeface="Calibri" panose="020F0502020204030204" pitchFamily="34" charset="0"/>
                <a:cs typeface="Calibri" panose="020F0502020204030204" pitchFamily="34" charset="0"/>
              </a:rPr>
              <a:t>Use accessibility checkers.</a:t>
            </a:r>
          </a:p>
          <a:p>
            <a:r>
              <a:rPr lang="en-US" sz="2400" dirty="0">
                <a:latin typeface="Calibri" panose="020F0502020204030204" pitchFamily="34" charset="0"/>
                <a:ea typeface="Calibri" panose="020F0502020204030204" pitchFamily="34" charset="0"/>
                <a:cs typeface="Calibri" panose="020F0502020204030204" pitchFamily="34" charset="0"/>
              </a:rPr>
              <a:t>Create PDFs from copiers.</a:t>
            </a:r>
            <a:endPar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FAD1112-0740-5D4B-2900-09C85F53DCE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4F05-50D1-4B15-2FEE-92E60AA10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B6C82-E8E7-265F-803D-81A8112BFD40}"/>
              </a:ext>
            </a:extLst>
          </p:cNvPr>
          <p:cNvSpPr>
            <a:spLocks noGrp="1"/>
          </p:cNvSpPr>
          <p:nvPr>
            <p:ph type="title"/>
          </p:nvPr>
        </p:nvSpPr>
        <p:spPr/>
        <p:txBody>
          <a:bodyPr/>
          <a:lstStyle/>
          <a:p>
            <a:r>
              <a:rPr lang="en-US" dirty="0">
                <a:latin typeface="Candara" panose="020E0502030303020204" pitchFamily="34" charset="0"/>
              </a:rPr>
              <a:t>Document Title &amp; Author</a:t>
            </a:r>
          </a:p>
        </p:txBody>
      </p:sp>
      <p:pic>
        <p:nvPicPr>
          <p:cNvPr id="9" name="Content Placeholder 5" descr="Screenshot File menu highlighted">
            <a:extLst>
              <a:ext uri="{FF2B5EF4-FFF2-40B4-BE49-F238E27FC236}">
                <a16:creationId xmlns:a16="http://schemas.microsoft.com/office/drawing/2014/main" id="{0EF3E685-51FA-1A2E-8104-DBEA77613C1F}"/>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38200" y="1987397"/>
            <a:ext cx="2120495" cy="3089116"/>
          </a:xfrm>
          <a:prstGeom prst="rect">
            <a:avLst/>
          </a:prstGeom>
          <a:ln>
            <a:noFill/>
          </a:ln>
          <a:effectLst>
            <a:outerShdw blurRad="292100" dist="139700" dir="2700000" algn="tl" rotWithShape="0">
              <a:srgbClr val="333333">
                <a:alpha val="65000"/>
              </a:srgbClr>
            </a:outerShdw>
          </a:effectLst>
        </p:spPr>
      </p:pic>
      <p:pic>
        <p:nvPicPr>
          <p:cNvPr id="10" name="Content Placeholder 7" descr="Screenshot Info menu highlighted">
            <a:extLst>
              <a:ext uri="{FF2B5EF4-FFF2-40B4-BE49-F238E27FC236}">
                <a16:creationId xmlns:a16="http://schemas.microsoft.com/office/drawing/2014/main" id="{94E88EF0-415A-F178-DCCA-E984F358FE00}"/>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3130062" y="1987397"/>
            <a:ext cx="1554510" cy="3335504"/>
          </a:xfrm>
          <a:prstGeom prst="rect">
            <a:avLst/>
          </a:prstGeom>
          <a:ln>
            <a:noFill/>
          </a:ln>
          <a:effectLst>
            <a:outerShdw blurRad="292100" dist="139700" dir="2700000" algn="tl" rotWithShape="0">
              <a:srgbClr val="333333">
                <a:alpha val="65000"/>
              </a:srgbClr>
            </a:outerShdw>
          </a:effectLst>
        </p:spPr>
      </p:pic>
      <p:pic>
        <p:nvPicPr>
          <p:cNvPr id="11" name="Content Placeholder 7" descr="Screenshot of document info with Title highlighted">
            <a:extLst>
              <a:ext uri="{FF2B5EF4-FFF2-40B4-BE49-F238E27FC236}">
                <a16:creationId xmlns:a16="http://schemas.microsoft.com/office/drawing/2014/main" id="{9D0D3466-8CB0-1C4D-2948-6AEECD2D5B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55939" y="1987397"/>
            <a:ext cx="7105557" cy="2527079"/>
          </a:xfrm>
          <a:prstGeom prst="rect">
            <a:avLst/>
          </a:prstGeom>
          <a:ln>
            <a:noFill/>
          </a:ln>
          <a:effectLst>
            <a:outerShdw blurRad="292100" dist="139700" dir="2700000" algn="tl" rotWithShape="0">
              <a:srgbClr val="333333">
                <a:alpha val="65000"/>
              </a:srgbClr>
            </a:outerShdw>
          </a:effectLst>
        </p:spPr>
      </p:pic>
      <p:sp>
        <p:nvSpPr>
          <p:cNvPr id="5" name="Half Frame 4">
            <a:extLst>
              <a:ext uri="{FF2B5EF4-FFF2-40B4-BE49-F238E27FC236}">
                <a16:creationId xmlns:a16="http://schemas.microsoft.com/office/drawing/2014/main" id="{B93A8EFD-8A94-6972-6B02-315A4102F359}"/>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F988E305-A59E-DACA-D792-96739584B45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F73D81-3DD5-163C-9591-0680BD0F8188}"/>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7481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D8A8-45A0-94F9-4C79-748AC2B9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2697E-6D50-F839-ED07-C1CD70ABAB5F}"/>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Accessible Fonts (sans-serif)</a:t>
            </a:r>
          </a:p>
        </p:txBody>
      </p:sp>
      <p:sp>
        <p:nvSpPr>
          <p:cNvPr id="7" name="Text Placeholder 3">
            <a:extLst>
              <a:ext uri="{FF2B5EF4-FFF2-40B4-BE49-F238E27FC236}">
                <a16:creationId xmlns:a16="http://schemas.microsoft.com/office/drawing/2014/main" id="{E9224F45-66E9-DF95-6E77-39F030DE40FA}"/>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Good choices are:</a:t>
            </a:r>
          </a:p>
          <a:p>
            <a:pPr marL="800100" lvl="1" indent="-342900">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Arial</a:t>
            </a:r>
          </a:p>
          <a:p>
            <a:pPr marL="800100" lvl="1" indent="-342900">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Calibri</a:t>
            </a:r>
          </a:p>
          <a:p>
            <a:pPr marL="800100" lvl="1" indent="-342900">
              <a:lnSpc>
                <a:spcPct val="100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Verdana</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Use font size 12 or higher.</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Bold with Strong style.</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Italicize with Emphasis style.</a:t>
            </a:r>
          </a:p>
        </p:txBody>
      </p:sp>
      <p:pic>
        <p:nvPicPr>
          <p:cNvPr id="3076" name="Picture 4" descr="A list of fonts with three categories: sans-serif, serif, and slab serif. San-serif includes Arial, Calibri, Century Gothic, Helvetica, Tahoma, and Verdana. Serif includes Times New Roman and Georgia. Slab serif includes Arvo, Museo Slab, and Rockwell.">
            <a:extLst>
              <a:ext uri="{FF2B5EF4-FFF2-40B4-BE49-F238E27FC236}">
                <a16:creationId xmlns:a16="http://schemas.microsoft.com/office/drawing/2014/main" id="{2F08B322-BEC9-BF0A-8C24-136BFEA15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441" y="1078298"/>
            <a:ext cx="6132969" cy="4329154"/>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AAC0B3CD-5AB5-E083-A05D-6EF605D5E9D3}"/>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CAF4F7D9-A08B-D24D-70B9-AE0E3FA8898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E39B50C-7035-F068-3B0D-EA1F0DB51C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971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6F20A-33A1-FCBA-4B31-F9BECFA1E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3F57B-C4E4-0743-4F7A-DA60A1961114}"/>
              </a:ext>
            </a:extLst>
          </p:cNvPr>
          <p:cNvSpPr>
            <a:spLocks noGrp="1"/>
          </p:cNvSpPr>
          <p:nvPr>
            <p:ph type="title"/>
          </p:nvPr>
        </p:nvSpPr>
        <p:spPr/>
        <p:txBody>
          <a:bodyPr/>
          <a:lstStyle/>
          <a:p>
            <a:r>
              <a:rPr lang="en-US" dirty="0">
                <a:latin typeface="Candara" panose="020E0502030303020204" pitchFamily="34" charset="0"/>
              </a:rPr>
              <a:t>Headers &amp; Styles</a:t>
            </a:r>
          </a:p>
        </p:txBody>
      </p:sp>
      <p:pic>
        <p:nvPicPr>
          <p:cNvPr id="8" name="Picture 7" descr="An properly formatted Word document with proper headings.">
            <a:extLst>
              <a:ext uri="{FF2B5EF4-FFF2-40B4-BE49-F238E27FC236}">
                <a16:creationId xmlns:a16="http://schemas.microsoft.com/office/drawing/2014/main" id="{81ED254F-9068-42CE-8200-E194F182D13E}"/>
              </a:ext>
            </a:extLst>
          </p:cNvPr>
          <p:cNvPicPr>
            <a:picLocks noChangeAspect="1"/>
          </p:cNvPicPr>
          <p:nvPr/>
        </p:nvPicPr>
        <p:blipFill>
          <a:blip r:embed="rId3"/>
          <a:stretch>
            <a:fillRect/>
          </a:stretch>
        </p:blipFill>
        <p:spPr>
          <a:xfrm>
            <a:off x="838200" y="1874891"/>
            <a:ext cx="4730667" cy="4079167"/>
          </a:xfrm>
          <a:prstGeom prst="rect">
            <a:avLst/>
          </a:prstGeom>
          <a:ln>
            <a:noFill/>
          </a:ln>
          <a:effectLst>
            <a:outerShdw blurRad="292100" dist="139700" dir="2700000" algn="tl" rotWithShape="0">
              <a:srgbClr val="333333">
                <a:alpha val="65000"/>
              </a:srgbClr>
            </a:outerShdw>
          </a:effectLst>
        </p:spPr>
      </p:pic>
      <p:sp>
        <p:nvSpPr>
          <p:cNvPr id="9" name="TextBox 2">
            <a:extLst>
              <a:ext uri="{FF2B5EF4-FFF2-40B4-BE49-F238E27FC236}">
                <a16:creationId xmlns:a16="http://schemas.microsoft.com/office/drawing/2014/main" id="{0A64892C-391D-B371-7B31-0E91A1DEF2DA}"/>
              </a:ext>
            </a:extLst>
          </p:cNvPr>
          <p:cNvSpPr txBox="1"/>
          <p:nvPr/>
        </p:nvSpPr>
        <p:spPr>
          <a:xfrm>
            <a:off x="6623135" y="2613392"/>
            <a:ext cx="314642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Calibri" panose="020F0502020204030204" pitchFamily="34" charset="0"/>
                <a:ea typeface="Calibri" panose="020F0502020204030204" pitchFamily="34" charset="0"/>
                <a:cs typeface="Calibri" panose="020F0502020204030204" pitchFamily="34" charset="0"/>
              </a:rPr>
              <a:t>Tip</a:t>
            </a:r>
            <a:r>
              <a:rPr lang="en-US" sz="2000" dirty="0">
                <a:latin typeface="Calibri" panose="020F0502020204030204" pitchFamily="34" charset="0"/>
                <a:ea typeface="Calibri" panose="020F0502020204030204" pitchFamily="34" charset="0"/>
                <a:cs typeface="Calibri" panose="020F0502020204030204" pitchFamily="34" charset="0"/>
              </a:rPr>
              <a:t>: Turn on Navigation Pane in Word to see the structure. Click on View in the Ribbon and turn it on under Show section</a:t>
            </a:r>
          </a:p>
        </p:txBody>
      </p:sp>
      <p:sp>
        <p:nvSpPr>
          <p:cNvPr id="5" name="Half Frame 4">
            <a:extLst>
              <a:ext uri="{FF2B5EF4-FFF2-40B4-BE49-F238E27FC236}">
                <a16:creationId xmlns:a16="http://schemas.microsoft.com/office/drawing/2014/main" id="{3A6FB64E-3721-9143-FBC9-AF52020040F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77CE74A3-F339-25A5-4401-D3EFAA4BF24E}"/>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CA6F218-F624-FD6B-E0B1-4A38F805BDCE}"/>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48271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4121-C7EC-F28B-B019-7B722696D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48D30-5C77-5888-1E4B-5E86398ADEF1}"/>
              </a:ext>
            </a:extLst>
          </p:cNvPr>
          <p:cNvSpPr>
            <a:spLocks noGrp="1"/>
          </p:cNvSpPr>
          <p:nvPr>
            <p:ph type="title"/>
          </p:nvPr>
        </p:nvSpPr>
        <p:spPr/>
        <p:txBody>
          <a:bodyPr/>
          <a:lstStyle/>
          <a:p>
            <a:r>
              <a:rPr lang="en-US" dirty="0">
                <a:latin typeface="Candara" panose="020E0502030303020204" pitchFamily="34" charset="0"/>
              </a:rPr>
              <a:t>Inaccessible File</a:t>
            </a:r>
          </a:p>
        </p:txBody>
      </p:sp>
      <p:pic>
        <p:nvPicPr>
          <p:cNvPr id="13" name="Content Placeholder 12" descr="An unformatted Word document which can be difficult to read and comprehend.">
            <a:extLst>
              <a:ext uri="{FF2B5EF4-FFF2-40B4-BE49-F238E27FC236}">
                <a16:creationId xmlns:a16="http://schemas.microsoft.com/office/drawing/2014/main" id="{2B44FC07-1B60-4AB0-D6D0-DBE12D5F94EA}"/>
              </a:ext>
            </a:extLst>
          </p:cNvPr>
          <p:cNvPicPr>
            <a:picLocks noGrp="1" noChangeAspect="1"/>
          </p:cNvPicPr>
          <p:nvPr>
            <p:ph idx="1"/>
          </p:nvPr>
        </p:nvPicPr>
        <p:blipFill>
          <a:blip r:embed="rId3"/>
          <a:stretch>
            <a:fillRect/>
          </a:stretch>
        </p:blipFill>
        <p:spPr>
          <a:xfrm>
            <a:off x="838201" y="1825325"/>
            <a:ext cx="6928692" cy="4044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4">
            <a:extLst>
              <a:ext uri="{FF2B5EF4-FFF2-40B4-BE49-F238E27FC236}">
                <a16:creationId xmlns:a16="http://schemas.microsoft.com/office/drawing/2014/main" id="{DC5683F4-B2F3-F846-D6D5-8CE438864766}"/>
              </a:ext>
            </a:extLst>
          </p:cNvPr>
          <p:cNvSpPr txBox="1">
            <a:spLocks/>
          </p:cNvSpPr>
          <p:nvPr/>
        </p:nvSpPr>
        <p:spPr>
          <a:xfrm>
            <a:off x="8275518" y="2947786"/>
            <a:ext cx="2863537" cy="1161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This file has far too many words in a huge block with no line breaks.</a:t>
            </a:r>
          </a:p>
        </p:txBody>
      </p:sp>
      <p:sp>
        <p:nvSpPr>
          <p:cNvPr id="5" name="Half Frame 4">
            <a:extLst>
              <a:ext uri="{FF2B5EF4-FFF2-40B4-BE49-F238E27FC236}">
                <a16:creationId xmlns:a16="http://schemas.microsoft.com/office/drawing/2014/main" id="{A4505D47-95A7-7C65-44EE-112117A8C74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3831A0EC-B72A-6EAD-A8B5-AFCF7A1F0812}"/>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BBDAAEF-0B8D-7B1B-742B-7E74E002EB6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62105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Word Headings</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a:xfrm>
            <a:off x="838200" y="1825625"/>
            <a:ext cx="10515600" cy="1603375"/>
          </a:xfrm>
        </p:spPr>
        <p:txBody>
          <a:bodyPr>
            <a:normAutofit/>
          </a:bodyPr>
          <a:lstStyle/>
          <a:p>
            <a:pPr marL="285750" indent="-285750">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Use the Styles found in the </a:t>
            </a:r>
            <a:r>
              <a:rPr lang="en-US" sz="2400" b="1" dirty="0">
                <a:latin typeface="Calibri" panose="020F0502020204030204" pitchFamily="34" charset="0"/>
                <a:ea typeface="Calibri" panose="020F0502020204030204" pitchFamily="34" charset="0"/>
                <a:cs typeface="Calibri" panose="020F0502020204030204" pitchFamily="34" charset="0"/>
              </a:rPr>
              <a:t>Home</a:t>
            </a:r>
            <a:r>
              <a:rPr lang="en-US" sz="2400" dirty="0">
                <a:latin typeface="Calibri" panose="020F0502020204030204" pitchFamily="34" charset="0"/>
                <a:ea typeface="Calibri" panose="020F0502020204030204" pitchFamily="34" charset="0"/>
                <a:cs typeface="Calibri" panose="020F0502020204030204" pitchFamily="34" charset="0"/>
              </a:rPr>
              <a:t> tab of the Ribbon.</a:t>
            </a:r>
          </a:p>
          <a:p>
            <a:pPr marL="285750" indent="-285750">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Right-click on “Heading” in the </a:t>
            </a:r>
            <a:r>
              <a:rPr lang="en-US" sz="2400" b="1" dirty="0">
                <a:latin typeface="Calibri" panose="020F0502020204030204" pitchFamily="34" charset="0"/>
                <a:ea typeface="Calibri" panose="020F0502020204030204" pitchFamily="34" charset="0"/>
                <a:cs typeface="Calibri" panose="020F0502020204030204" pitchFamily="34" charset="0"/>
              </a:rPr>
              <a:t>Styles</a:t>
            </a:r>
            <a:r>
              <a:rPr lang="en-US" sz="2400" dirty="0">
                <a:latin typeface="Calibri" panose="020F0502020204030204" pitchFamily="34" charset="0"/>
                <a:ea typeface="Calibri" panose="020F0502020204030204" pitchFamily="34" charset="0"/>
                <a:cs typeface="Calibri" panose="020F0502020204030204" pitchFamily="34" charset="0"/>
              </a:rPr>
              <a:t> panel to modify its format.</a:t>
            </a:r>
          </a:p>
          <a:p>
            <a:pPr marL="285750" indent="-285750">
              <a:lnSpc>
                <a:spcPct val="100000"/>
              </a:lnSpc>
            </a:pPr>
            <a:r>
              <a:rPr lang="en-US" sz="2400" i="1" dirty="0">
                <a:latin typeface="Calibri" panose="020F0502020204030204" pitchFamily="34" charset="0"/>
                <a:ea typeface="Calibri" panose="020F0502020204030204" pitchFamily="34" charset="0"/>
                <a:cs typeface="Calibri" panose="020F0502020204030204" pitchFamily="34" charset="0"/>
              </a:rPr>
              <a:t>Emphasis</a:t>
            </a:r>
            <a:r>
              <a:rPr lang="en-US" sz="2400" dirty="0">
                <a:latin typeface="Calibri" panose="020F0502020204030204" pitchFamily="34" charset="0"/>
                <a:ea typeface="Calibri" panose="020F0502020204030204" pitchFamily="34" charset="0"/>
                <a:cs typeface="Calibri" panose="020F0502020204030204" pitchFamily="34" charset="0"/>
              </a:rPr>
              <a:t> Style is for italics and </a:t>
            </a:r>
            <a:r>
              <a:rPr lang="en-US" sz="2400" b="1" dirty="0">
                <a:latin typeface="Calibri" panose="020F0502020204030204" pitchFamily="34" charset="0"/>
                <a:ea typeface="Calibri" panose="020F0502020204030204" pitchFamily="34" charset="0"/>
                <a:cs typeface="Calibri" panose="020F0502020204030204" pitchFamily="34" charset="0"/>
              </a:rPr>
              <a:t>Strong</a:t>
            </a:r>
            <a:r>
              <a:rPr lang="en-US" sz="2400" dirty="0">
                <a:latin typeface="Calibri" panose="020F0502020204030204" pitchFamily="34" charset="0"/>
                <a:ea typeface="Calibri" panose="020F0502020204030204" pitchFamily="34" charset="0"/>
                <a:cs typeface="Calibri" panose="020F0502020204030204" pitchFamily="34" charset="0"/>
              </a:rPr>
              <a:t> is for bold.</a:t>
            </a:r>
          </a:p>
        </p:txBody>
      </p:sp>
      <p:pic>
        <p:nvPicPr>
          <p:cNvPr id="7" name="Picture 6" descr="Screenshot of Styles panel in Microsoft Word Ribbon with Heading 1, Heading 2, and Heading 3 highlighted as well as Emphasis for italics and Strong for bold.">
            <a:extLst>
              <a:ext uri="{FF2B5EF4-FFF2-40B4-BE49-F238E27FC236}">
                <a16:creationId xmlns:a16="http://schemas.microsoft.com/office/drawing/2014/main" id="{359B06EB-8E4A-4C09-9E2C-E2073D55DB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3775927"/>
            <a:ext cx="10553795" cy="1809750"/>
          </a:xfrm>
          <a:prstGeom prst="rect">
            <a:avLst/>
          </a:prstGeom>
          <a:effectLst>
            <a:outerShdw blurRad="292100" dist="139700" dir="2700000" algn="ctr" rotWithShape="0">
              <a:srgbClr val="000000">
                <a:alpha val="65000"/>
              </a:srgbClr>
            </a:outerShdw>
          </a:effectLst>
        </p:spPr>
      </p:pic>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D07BF23A-1DD2-1610-4F1B-28FABDA0BAA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37819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FA405-3E6D-1E42-CE34-2742303D6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A2E85-31FF-700B-D181-5420EDAF24F8}"/>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Blank Templates: Normal.dotm</a:t>
            </a:r>
          </a:p>
        </p:txBody>
      </p:sp>
      <p:sp>
        <p:nvSpPr>
          <p:cNvPr id="7" name="Text Placeholder 3">
            <a:extLst>
              <a:ext uri="{FF2B5EF4-FFF2-40B4-BE49-F238E27FC236}">
                <a16:creationId xmlns:a16="http://schemas.microsoft.com/office/drawing/2014/main" id="{CFC43BE9-0F6B-45B1-F56F-81AB072FFA54}"/>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Blank templates in Word open as </a:t>
            </a:r>
            <a:r>
              <a:rPr lang="en-US" sz="2400" b="1" dirty="0">
                <a:latin typeface="Calibri" panose="020F0502020204030204" pitchFamily="34" charset="0"/>
                <a:ea typeface="Calibri" panose="020F0502020204030204" pitchFamily="34" charset="0"/>
                <a:cs typeface="Calibri" panose="020F0502020204030204" pitchFamily="34" charset="0"/>
              </a:rPr>
              <a:t>Normal.dotm</a:t>
            </a:r>
            <a:r>
              <a:rPr lang="en-US" sz="2400" dirty="0">
                <a:latin typeface="Calibri" panose="020F0502020204030204" pitchFamily="34" charset="0"/>
                <a:ea typeface="Calibri" panose="020F0502020204030204" pitchFamily="34" charset="0"/>
                <a:cs typeface="Calibri" panose="020F0502020204030204" pitchFamily="34" charset="0"/>
              </a:rPr>
              <a:t> files.</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Select </a:t>
            </a:r>
            <a:r>
              <a:rPr lang="en-US" sz="2400" i="1" dirty="0">
                <a:latin typeface="Calibri" panose="020F0502020204030204" pitchFamily="34" charset="0"/>
                <a:ea typeface="Calibri" panose="020F0502020204030204" pitchFamily="34" charset="0"/>
                <a:cs typeface="Calibri" panose="020F0502020204030204" pitchFamily="34" charset="0"/>
              </a:rPr>
              <a:t>“New documents based on this template”</a:t>
            </a:r>
            <a:r>
              <a:rPr lang="en-US" sz="2400" dirty="0">
                <a:latin typeface="Calibri" panose="020F0502020204030204" pitchFamily="34" charset="0"/>
                <a:ea typeface="Calibri" panose="020F0502020204030204" pitchFamily="34" charset="0"/>
                <a:cs typeface="Calibri" panose="020F0502020204030204" pitchFamily="34" charset="0"/>
              </a:rPr>
              <a:t> to apply Style changes.</a:t>
            </a:r>
          </a:p>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Create custom templates using different Heading Styles for various documents.</a:t>
            </a:r>
          </a:p>
        </p:txBody>
      </p:sp>
      <p:pic>
        <p:nvPicPr>
          <p:cNvPr id="4" name="Picture 3" descr="Screenshot of Modify Style setting in Microsoft Word with New documents based on this template highlighted.">
            <a:extLst>
              <a:ext uri="{FF2B5EF4-FFF2-40B4-BE49-F238E27FC236}">
                <a16:creationId xmlns:a16="http://schemas.microsoft.com/office/drawing/2014/main" id="{9FC994FB-339F-4345-6B99-A4BC987F433B}"/>
              </a:ext>
            </a:extLst>
          </p:cNvPr>
          <p:cNvPicPr>
            <a:picLocks noChangeAspect="1"/>
          </p:cNvPicPr>
          <p:nvPr/>
        </p:nvPicPr>
        <p:blipFill>
          <a:blip r:embed="rId3"/>
          <a:stretch>
            <a:fillRect/>
          </a:stretch>
        </p:blipFill>
        <p:spPr>
          <a:xfrm>
            <a:off x="6285355" y="570321"/>
            <a:ext cx="5009524" cy="5133333"/>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21CE38EC-9C7F-AE64-9EFF-005118C68E3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9E25E88-9D90-D8CA-385A-F96DCB183595}"/>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01B844E-8B0F-E120-B3E9-ADCFCE6B6885}"/>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06541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E149-AA63-6811-D894-AFCE26478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11265-4FF7-409C-7B72-79B8A767171F}"/>
              </a:ext>
            </a:extLst>
          </p:cNvPr>
          <p:cNvSpPr>
            <a:spLocks noGrp="1"/>
          </p:cNvSpPr>
          <p:nvPr>
            <p:ph type="title"/>
          </p:nvPr>
        </p:nvSpPr>
        <p:spPr/>
        <p:txBody>
          <a:bodyPr/>
          <a:lstStyle/>
          <a:p>
            <a:r>
              <a:rPr lang="en-US" dirty="0">
                <a:latin typeface="Candara" panose="020E0502030303020204" pitchFamily="34" charset="0"/>
              </a:rPr>
              <a:t>Descriptive Tagged Hyperlinks</a:t>
            </a:r>
          </a:p>
        </p:txBody>
      </p:sp>
      <p:sp>
        <p:nvSpPr>
          <p:cNvPr id="3" name="Content Placeholder 2">
            <a:extLst>
              <a:ext uri="{FF2B5EF4-FFF2-40B4-BE49-F238E27FC236}">
                <a16:creationId xmlns:a16="http://schemas.microsoft.com/office/drawing/2014/main" id="{AAF616EA-8943-185D-B0AB-0EC69E3130CF}"/>
              </a:ext>
            </a:extLst>
          </p:cNvPr>
          <p:cNvSpPr>
            <a:spLocks noGrp="1"/>
          </p:cNvSpPr>
          <p:nvPr>
            <p:ph idx="1"/>
          </p:nvPr>
        </p:nvSpPr>
        <p:spPr>
          <a:xfrm>
            <a:off x="838200" y="1825625"/>
            <a:ext cx="5732929" cy="4178041"/>
          </a:xfrm>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Screen reader users navigate websites tabbing link to link.</a:t>
            </a:r>
          </a:p>
          <a:p>
            <a:r>
              <a:rPr lang="en-US" sz="2400" dirty="0">
                <a:latin typeface="Calibri" panose="020F0502020204030204" pitchFamily="34" charset="0"/>
                <a:ea typeface="Calibri" panose="020F0502020204030204" pitchFamily="34" charset="0"/>
                <a:cs typeface="Calibri" panose="020F0502020204030204" pitchFamily="34" charset="0"/>
              </a:rPr>
              <a:t> Write text display to indicate link page.</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Do not use “click here,” “learn more,” “read more” as text display.</a:t>
            </a:r>
          </a:p>
          <a:p>
            <a:r>
              <a:rPr lang="en-US" sz="2400" dirty="0">
                <a:latin typeface="Calibri" panose="020F0502020204030204" pitchFamily="34" charset="0"/>
                <a:ea typeface="Calibri" panose="020F0502020204030204" pitchFamily="34" charset="0"/>
                <a:cs typeface="Calibri" panose="020F0502020204030204" pitchFamily="34" charset="0"/>
              </a:rPr>
              <a:t>Example:</a:t>
            </a:r>
          </a:p>
          <a:p>
            <a:pPr lvl="1"/>
            <a:r>
              <a:rPr lang="en-US" sz="2000" dirty="0" err="1">
                <a:latin typeface="Calibri" panose="020F0502020204030204" pitchFamily="34" charset="0"/>
                <a:ea typeface="Calibri" panose="020F0502020204030204" pitchFamily="34" charset="0"/>
                <a:cs typeface="Calibri" panose="020F0502020204030204" pitchFamily="34" charset="0"/>
                <a:hlinkClick r:id="rId3" tooltip="IT Accessibility Website"/>
              </a:rPr>
              <a:t>BlackBoard</a:t>
            </a:r>
            <a:r>
              <a:rPr lang="en-US" sz="2000" dirty="0">
                <a:latin typeface="Calibri" panose="020F0502020204030204" pitchFamily="34" charset="0"/>
                <a:ea typeface="Calibri" panose="020F0502020204030204" pitchFamily="34" charset="0"/>
                <a:cs typeface="Calibri" panose="020F0502020204030204" pitchFamily="34" charset="0"/>
                <a:hlinkClick r:id="rId3" tooltip="IT Accessibility Website"/>
              </a:rPr>
              <a:t> Ally</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Don’t underline text that isn’t a link.</a:t>
            </a:r>
          </a:p>
          <a:p>
            <a:pPr lvl="1"/>
            <a:r>
              <a:rPr lang="en-US" sz="2000" dirty="0">
                <a:latin typeface="Calibri" panose="020F0502020204030204" pitchFamily="34" charset="0"/>
                <a:ea typeface="Calibri" panose="020F0502020204030204" pitchFamily="34" charset="0"/>
                <a:cs typeface="Calibri" panose="020F0502020204030204" pitchFamily="34" charset="0"/>
              </a:rPr>
              <a:t>Keyboard only users may think it’s a link and can’t access it by tabbing.</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Screenshot of link tag in PDF with alt text present">
            <a:extLst>
              <a:ext uri="{FF2B5EF4-FFF2-40B4-BE49-F238E27FC236}">
                <a16:creationId xmlns:a16="http://schemas.microsoft.com/office/drawing/2014/main" id="{A21CF05C-C061-6F64-5302-133E728FC3FC}"/>
              </a:ext>
            </a:extLst>
          </p:cNvPr>
          <p:cNvPicPr>
            <a:picLocks noChangeAspect="1"/>
          </p:cNvPicPr>
          <p:nvPr/>
        </p:nvPicPr>
        <p:blipFill>
          <a:blip r:embed="rId4"/>
          <a:srcRect l="57131"/>
          <a:stretch>
            <a:fillRect/>
          </a:stretch>
        </p:blipFill>
        <p:spPr>
          <a:xfrm>
            <a:off x="7073151" y="1945073"/>
            <a:ext cx="4612341" cy="2967854"/>
          </a:xfrm>
          <a:prstGeom prst="rect">
            <a:avLst/>
          </a:prstGeom>
          <a:noFill/>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A7B0E48E-D384-B43B-A54B-A89E30A978F2}"/>
              </a:ext>
              <a:ext uri="{C183D7F6-B498-43B3-948B-1728B52AA6E4}">
                <adec:decorative xmlns:adec="http://schemas.microsoft.com/office/drawing/2017/decorative" val="1"/>
              </a:ext>
            </a:extLst>
          </p:cNvPr>
          <p:cNvCxnSpPr>
            <a:cxnSpLocks/>
          </p:cNvCxnSpPr>
          <p:nvPr/>
        </p:nvCxnSpPr>
        <p:spPr>
          <a:xfrm flipV="1">
            <a:off x="3370729" y="3729318"/>
            <a:ext cx="3899647" cy="51098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Half Frame 4">
            <a:extLst>
              <a:ext uri="{FF2B5EF4-FFF2-40B4-BE49-F238E27FC236}">
                <a16:creationId xmlns:a16="http://schemas.microsoft.com/office/drawing/2014/main" id="{F71C3413-247A-7412-2DFC-5586BE22464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45821603-E00B-9894-09D6-4BFA01D9AE8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8F48F3-726B-986B-9F24-E63C1C2D7DF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526482961"/>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B8F076-441D-4735-B2C0-5BB19D417336}">
  <ds:schemaRefs>
    <ds:schemaRef ds:uri="http://schemas.microsoft.com/sharepoint/v3/contenttype/forms"/>
  </ds:schemaRefs>
</ds:datastoreItem>
</file>

<file path=customXml/itemProps2.xml><?xml version="1.0" encoding="utf-8"?>
<ds:datastoreItem xmlns:ds="http://schemas.openxmlformats.org/officeDocument/2006/customXml" ds:itemID="{CEE8C45F-FCE1-4D6B-8AEF-4E8CE754E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2B80F9-EE89-41FA-9870-F75B229E7E8B}">
  <ds:schemaRefs>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dcmitype/"/>
    <ds:schemaRef ds:uri="e16f6b68-41ff-40c7-9c8c-25b495cbb78a"/>
    <ds:schemaRef ds:uri="266d7378-0306-4a5c-8704-20bf57ad8eb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ITSAccessibility_Websites</Template>
  <TotalTime>1217</TotalTime>
  <Words>1780</Words>
  <Application>Microsoft Office PowerPoint</Application>
  <PresentationFormat>Widescreen</PresentationFormat>
  <Paragraphs>126</Paragraphs>
  <Slides>16</Slides>
  <Notes>14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Candara</vt:lpstr>
      <vt:lpstr>Wingdings</vt:lpstr>
      <vt:lpstr>Office Theme</vt:lpstr>
      <vt:lpstr>Accessible Word Documents</vt:lpstr>
      <vt:lpstr>Improving Word Accessibility</vt:lpstr>
      <vt:lpstr>Document Title &amp; Author</vt:lpstr>
      <vt:lpstr>Accessible Fonts (sans-serif)</vt:lpstr>
      <vt:lpstr>Headers &amp; Styles</vt:lpstr>
      <vt:lpstr>Inaccessible File</vt:lpstr>
      <vt:lpstr>Word Headings</vt:lpstr>
      <vt:lpstr>Blank Templates: Normal.dotm</vt:lpstr>
      <vt:lpstr>Descriptive Tagged Hyperlinks</vt:lpstr>
      <vt:lpstr>True Tables in Word</vt:lpstr>
      <vt:lpstr>True Tables</vt:lpstr>
      <vt:lpstr>Avoid Justified (Center) Format</vt:lpstr>
      <vt:lpstr>Accessibility Checkers</vt:lpstr>
      <vt:lpstr>Accessible Word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Word 2025</dc:title>
  <dc:creator>Rivas, Lili (TSC Student Worker)</dc:creator>
  <cp:lastModifiedBy>Rivas, Lili (TSC Student Worker)</cp:lastModifiedBy>
  <cp:revision>1</cp:revision>
  <dcterms:created xsi:type="dcterms:W3CDTF">2025-12-16T21:18:05Z</dcterms:created>
  <dcterms:modified xsi:type="dcterms:W3CDTF">2026-01-05T16:50:01Z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